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70" r:id="rId10"/>
    <p:sldId id="266" r:id="rId11"/>
    <p:sldId id="267" r:id="rId12"/>
    <p:sldId id="268" r:id="rId13"/>
    <p:sldId id="269" r:id="rId14"/>
  </p:sldIdLst>
  <p:sldSz cx="9144000" cy="5715000" type="screen16x1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BBD"/>
    <a:srgbClr val="5F4C4C"/>
    <a:srgbClr val="01EDF9"/>
    <a:srgbClr val="01DAE5"/>
    <a:srgbClr val="8F18BE"/>
    <a:srgbClr val="B53AE6"/>
    <a:srgbClr val="01CBD5"/>
    <a:srgbClr val="DCA3F3"/>
    <a:srgbClr val="01ACB6"/>
    <a:srgbClr val="633B2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516" y="-78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3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4B545F-3625-4D11-BA84-F47508A90445}" type="datetimeFigureOut">
              <a:rPr lang="en-US" smtClean="0"/>
              <a:pPr/>
              <a:t>05-Jul-22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E975A8-EE50-4CF8-9C3B-C2E05BE060F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90388-BC4D-4DD0-A4A1-178517420D83}" type="datetimeFigureOut">
              <a:rPr lang="en-US" smtClean="0"/>
              <a:pPr/>
              <a:t>05-Jul-22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EED6BE-A480-4533-A23D-FC0AB797B79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F8BBD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67400" y="5219700"/>
            <a:ext cx="2895600" cy="304271"/>
          </a:xfrm>
        </p:spPr>
        <p:txBody>
          <a:bodyPr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Enter your signature here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Slide -1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3962400" y="1028700"/>
            <a:ext cx="4419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+mn-lt"/>
              </a:rPr>
              <a:t>B.Sc.</a:t>
            </a:r>
            <a:r>
              <a:rPr lang="en-US" sz="3200" b="1" baseline="0" dirty="0" smtClean="0">
                <a:solidFill>
                  <a:srgbClr val="C00000"/>
                </a:solidFill>
                <a:latin typeface="+mn-lt"/>
              </a:rPr>
              <a:t> IN </a:t>
            </a:r>
          </a:p>
          <a:p>
            <a:pPr algn="ctr"/>
            <a:r>
              <a:rPr lang="en-US" sz="3200" b="1" baseline="0" dirty="0" smtClean="0">
                <a:solidFill>
                  <a:srgbClr val="C00000"/>
                </a:solidFill>
                <a:latin typeface="+mn-lt"/>
              </a:rPr>
              <a:t>HOTEL &amp; HOSPITALITY</a:t>
            </a:r>
          </a:p>
          <a:p>
            <a:pPr algn="ctr"/>
            <a:r>
              <a:rPr lang="en-US" sz="3200" b="1" baseline="0" dirty="0" smtClean="0">
                <a:solidFill>
                  <a:srgbClr val="C00000"/>
                </a:solidFill>
                <a:latin typeface="+mn-lt"/>
              </a:rPr>
              <a:t> MANAGEMENT</a:t>
            </a:r>
            <a:endParaRPr lang="en-US" sz="2800" b="1" baseline="0" dirty="0" smtClean="0">
              <a:solidFill>
                <a:srgbClr val="C00000"/>
              </a:solidFill>
              <a:latin typeface="+mn-lt"/>
            </a:endParaRPr>
          </a:p>
          <a:p>
            <a:pPr algn="ctr"/>
            <a:r>
              <a:rPr lang="en-US" sz="2800" b="1" baseline="0" dirty="0" smtClean="0">
                <a:solidFill>
                  <a:srgbClr val="633B28"/>
                </a:solidFill>
                <a:latin typeface="+mn-lt"/>
              </a:rPr>
              <a:t>SEMESTER-1</a:t>
            </a:r>
          </a:p>
          <a:p>
            <a:pPr algn="ctr"/>
            <a:r>
              <a:rPr lang="en-US" sz="3600" b="1" baseline="0" dirty="0" smtClean="0">
                <a:solidFill>
                  <a:srgbClr val="633B28"/>
                </a:solidFill>
                <a:latin typeface="+mn-lt"/>
              </a:rPr>
              <a:t>I</a:t>
            </a:r>
            <a:r>
              <a:rPr lang="en-US" sz="2800" b="1" baseline="0" dirty="0" smtClean="0">
                <a:solidFill>
                  <a:srgbClr val="633B28"/>
                </a:solidFill>
                <a:latin typeface="+mn-lt"/>
              </a:rPr>
              <a:t>NTRODUCTION </a:t>
            </a:r>
            <a:r>
              <a:rPr lang="en-US" sz="3600" b="1" baseline="0" dirty="0" smtClean="0">
                <a:solidFill>
                  <a:srgbClr val="633B28"/>
                </a:solidFill>
                <a:latin typeface="+mn-lt"/>
              </a:rPr>
              <a:t>T</a:t>
            </a:r>
            <a:r>
              <a:rPr lang="en-US" sz="2800" b="1" baseline="0" dirty="0" smtClean="0">
                <a:solidFill>
                  <a:srgbClr val="633B28"/>
                </a:solidFill>
                <a:latin typeface="+mn-lt"/>
              </a:rPr>
              <a:t>O </a:t>
            </a:r>
            <a:r>
              <a:rPr lang="en-US" sz="3600" b="1" baseline="0" dirty="0" smtClean="0">
                <a:solidFill>
                  <a:srgbClr val="633B28"/>
                </a:solidFill>
                <a:latin typeface="+mn-lt"/>
              </a:rPr>
              <a:t>C</a:t>
            </a:r>
            <a:r>
              <a:rPr lang="en-US" sz="2800" b="1" baseline="0" dirty="0" smtClean="0">
                <a:solidFill>
                  <a:srgbClr val="633B28"/>
                </a:solidFill>
                <a:latin typeface="+mn-lt"/>
              </a:rPr>
              <a:t>OOKERY</a:t>
            </a:r>
          </a:p>
          <a:p>
            <a:pPr algn="ctr"/>
            <a:endParaRPr lang="en-US" sz="2800" b="1" dirty="0">
              <a:solidFill>
                <a:srgbClr val="633B28"/>
              </a:solidFill>
              <a:latin typeface="+mn-lt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2286000" cy="5715000"/>
          </a:xfrm>
          <a:prstGeom prst="rect">
            <a:avLst/>
          </a:prstGeom>
          <a:solidFill>
            <a:srgbClr val="01DA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228600" y="0"/>
            <a:ext cx="2286000" cy="5715000"/>
          </a:xfrm>
          <a:prstGeom prst="rect">
            <a:avLst/>
          </a:prstGeom>
          <a:solidFill>
            <a:srgbClr val="01AC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609600" y="0"/>
            <a:ext cx="2286000" cy="5715000"/>
          </a:xfrm>
          <a:prstGeom prst="rect">
            <a:avLst/>
          </a:prstGeom>
          <a:solidFill>
            <a:srgbClr val="01DA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1143000" y="0"/>
            <a:ext cx="2286000" cy="5715000"/>
          </a:xfrm>
          <a:prstGeom prst="rect">
            <a:avLst/>
          </a:prstGeom>
          <a:solidFill>
            <a:srgbClr val="B53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2057400" y="0"/>
            <a:ext cx="1143000" cy="5715000"/>
          </a:xfrm>
          <a:prstGeom prst="rect">
            <a:avLst/>
          </a:prstGeom>
          <a:solidFill>
            <a:srgbClr val="01DA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 userDrawn="1"/>
        </p:nvSpPr>
        <p:spPr>
          <a:xfrm>
            <a:off x="2133600" y="1866900"/>
            <a:ext cx="533400" cy="533400"/>
          </a:xfrm>
          <a:prstGeom prst="roundRect">
            <a:avLst/>
          </a:prstGeom>
          <a:solidFill>
            <a:srgbClr val="01DA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 userDrawn="1"/>
        </p:nvSpPr>
        <p:spPr>
          <a:xfrm>
            <a:off x="2514600" y="2705100"/>
            <a:ext cx="533400" cy="533400"/>
          </a:xfrm>
          <a:prstGeom prst="roundRect">
            <a:avLst/>
          </a:prstGeom>
          <a:solidFill>
            <a:srgbClr val="DCA3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 userDrawn="1"/>
        </p:nvSpPr>
        <p:spPr>
          <a:xfrm>
            <a:off x="2133600" y="3771900"/>
            <a:ext cx="533400" cy="533400"/>
          </a:xfrm>
          <a:prstGeom prst="roundRect">
            <a:avLst/>
          </a:prstGeom>
          <a:solidFill>
            <a:srgbClr val="B53A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 userDrawn="1"/>
        </p:nvSpPr>
        <p:spPr>
          <a:xfrm>
            <a:off x="2362200" y="4762500"/>
            <a:ext cx="533400" cy="533400"/>
          </a:xfrm>
          <a:prstGeom prst="roundRect">
            <a:avLst/>
          </a:prstGeom>
          <a:solidFill>
            <a:srgbClr val="01DA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 userDrawn="1"/>
        </p:nvSpPr>
        <p:spPr>
          <a:xfrm>
            <a:off x="2514600" y="952500"/>
            <a:ext cx="533400" cy="533400"/>
          </a:xfrm>
          <a:prstGeom prst="roundRect">
            <a:avLst/>
          </a:prstGeom>
          <a:solidFill>
            <a:srgbClr val="B53A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 userDrawn="1"/>
        </p:nvSpPr>
        <p:spPr>
          <a:xfrm>
            <a:off x="2133600" y="114300"/>
            <a:ext cx="533400" cy="533400"/>
          </a:xfrm>
          <a:prstGeom prst="roundRect">
            <a:avLst/>
          </a:prstGeom>
          <a:solidFill>
            <a:srgbClr val="DCA3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 userDrawn="1"/>
        </p:nvSpPr>
        <p:spPr>
          <a:xfrm>
            <a:off x="6705600" y="39243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  <a:latin typeface="+mj-lt"/>
              </a:rPr>
              <a:t>Enter Your Name &amp; Designation Here</a:t>
            </a:r>
            <a:endParaRPr lang="en-US" sz="12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25602" name="Picture 2" descr="Free Man in White Chef Uniform Sitting on Chair Stock Photo"/>
          <p:cNvPicPr>
            <a:picLocks noChangeAspect="1" noChangeArrowheads="1"/>
          </p:cNvPicPr>
          <p:nvPr userDrawn="1"/>
        </p:nvPicPr>
        <p:blipFill>
          <a:blip r:embed="rId2"/>
          <a:srcRect r="16667"/>
          <a:stretch>
            <a:fillRect/>
          </a:stretch>
        </p:blipFill>
        <p:spPr bwMode="auto">
          <a:xfrm>
            <a:off x="-1524000" y="0"/>
            <a:ext cx="3810000" cy="5715000"/>
          </a:xfrm>
          <a:prstGeom prst="ellipse">
            <a:avLst/>
          </a:prstGeom>
          <a:noFill/>
        </p:spPr>
      </p:pic>
    </p:spTree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01ED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/>
              <a:t>B.Sc. In H&amp;HA Semester-1 INTRODUCTION TO COOKERY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8991600" y="0"/>
            <a:ext cx="152400" cy="5715000"/>
            <a:chOff x="8991600" y="0"/>
            <a:chExt cx="152400" cy="5715000"/>
          </a:xfrm>
        </p:grpSpPr>
        <p:sp>
          <p:nvSpPr>
            <p:cNvPr id="8" name="Rectangle 7"/>
            <p:cNvSpPr/>
            <p:nvPr userDrawn="1"/>
          </p:nvSpPr>
          <p:spPr>
            <a:xfrm>
              <a:off x="8991600" y="0"/>
              <a:ext cx="45719" cy="5715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9098281" y="0"/>
              <a:ext cx="45719" cy="5715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/>
          <p:cNvGrpSpPr/>
          <p:nvPr userDrawn="1"/>
        </p:nvGrpSpPr>
        <p:grpSpPr>
          <a:xfrm>
            <a:off x="0" y="0"/>
            <a:ext cx="152400" cy="5715000"/>
            <a:chOff x="8991600" y="0"/>
            <a:chExt cx="152400" cy="5715000"/>
          </a:xfrm>
        </p:grpSpPr>
        <p:sp>
          <p:nvSpPr>
            <p:cNvPr id="12" name="Rectangle 11"/>
            <p:cNvSpPr/>
            <p:nvPr userDrawn="1"/>
          </p:nvSpPr>
          <p:spPr>
            <a:xfrm>
              <a:off x="8991600" y="0"/>
              <a:ext cx="45719" cy="5715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9098281" y="0"/>
              <a:ext cx="45719" cy="5715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4064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4064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B.Sc. In H&amp;HA Semester-1 INTRODUCTION TO COOKERY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A99B3-B5EC-4EC3-B060-3A3E4B12A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657600" y="5410729"/>
            <a:ext cx="2133600" cy="304271"/>
          </a:xfrm>
        </p:spPr>
        <p:txBody>
          <a:bodyPr/>
          <a:lstStyle/>
          <a:p>
            <a:r>
              <a:rPr lang="en-US" dirty="0" smtClean="0"/>
              <a:t>B.Sc. In H&amp;HA Semester-1 INTRODUCTION TO COOKERY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90600" y="3429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n-US" sz="3600" b="1" dirty="0" smtClean="0"/>
              <a:t>SCOPE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1409700"/>
            <a:ext cx="3657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en-US" sz="2800" dirty="0" smtClean="0"/>
              <a:t>  Who is a Chef?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  Levels of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Skill</a:t>
            </a:r>
            <a:endParaRPr lang="en-US" sz="2400" dirty="0" smtClean="0"/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Professionalism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  Attitudes in kitchen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  </a:t>
            </a:r>
            <a:r>
              <a:rPr lang="en-US" sz="2800" dirty="0" err="1" smtClean="0"/>
              <a:t>Behaviour</a:t>
            </a:r>
            <a:r>
              <a:rPr lang="en-US" sz="2800" dirty="0" smtClean="0"/>
              <a:t> in Kitchen</a:t>
            </a:r>
            <a:endParaRPr lang="en-US" sz="28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90600" y="3429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n-US" sz="3600" b="1" dirty="0" smtClean="0"/>
              <a:t>Who is a Chef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1409700"/>
            <a:ext cx="3810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smtClean="0"/>
              <a:t>In </a:t>
            </a:r>
            <a:r>
              <a:rPr lang="en-US" sz="2800" dirty="0" smtClean="0"/>
              <a:t>French the term “CHEF” means </a:t>
            </a:r>
            <a:r>
              <a:rPr lang="en-US" sz="2800" i="1" dirty="0" smtClean="0"/>
              <a:t>Chief</a:t>
            </a:r>
            <a:r>
              <a:rPr lang="en-US" sz="2800" dirty="0" smtClean="0"/>
              <a:t> or </a:t>
            </a:r>
            <a:r>
              <a:rPr lang="en-US" sz="2800" i="1" dirty="0" smtClean="0"/>
              <a:t>Head</a:t>
            </a:r>
            <a:r>
              <a:rPr lang="en-US" sz="2800" dirty="0" smtClean="0"/>
              <a:t>. This term is fixed for the one who is In-Charge of the whole kitchen or a part of the kitchen.</a:t>
            </a:r>
            <a:endParaRPr lang="en-US" sz="2800" dirty="0"/>
          </a:p>
        </p:txBody>
      </p:sp>
      <p:pic>
        <p:nvPicPr>
          <p:cNvPr id="11266" name="Picture 2" descr="Free Man in White Dress Shirt Wearing Eyeglasses Stock Pho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0" y="876300"/>
            <a:ext cx="2743200" cy="3659429"/>
          </a:xfrm>
          <a:prstGeom prst="rect">
            <a:avLst/>
          </a:prstGeom>
          <a:noFill/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90600" y="3429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n-US" sz="3600" b="1" dirty="0" smtClean="0"/>
              <a:t>LEVELS OF SKILLS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143000" y="1790700"/>
            <a:ext cx="5105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 3 Parameters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  Job Level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  Type of establishment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  Type of food prepared</a:t>
            </a:r>
          </a:p>
          <a:p>
            <a:pPr>
              <a:buFont typeface="Courier New" pitchFamily="49" charset="0"/>
              <a:buChar char="o"/>
            </a:pPr>
            <a:endParaRPr lang="en-US" sz="2800" dirty="0"/>
          </a:p>
        </p:txBody>
      </p:sp>
      <p:pic>
        <p:nvPicPr>
          <p:cNvPr id="10242" name="Picture 2" descr="Free Chef Cooking in the Kitchen Stock Pho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7800" y="1790700"/>
            <a:ext cx="3200400" cy="2133600"/>
          </a:xfrm>
          <a:prstGeom prst="rect">
            <a:avLst/>
          </a:prstGeom>
          <a:noFill/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90600" y="3429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n-US" sz="3600" b="1" dirty="0" smtClean="0"/>
              <a:t>LEVELS OF SKILLS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572000" y="1943100"/>
            <a:ext cx="3657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en-US" sz="2800" dirty="0" smtClean="0"/>
              <a:t>  Supervisory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  Skilled &amp; Technical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  Entry level</a:t>
            </a:r>
            <a:endParaRPr lang="en-US" sz="2800" dirty="0"/>
          </a:p>
        </p:txBody>
      </p:sp>
      <p:pic>
        <p:nvPicPr>
          <p:cNvPr id="9218" name="Picture 2" descr="https://ihmnotes.net/wp-content/uploads/2022/06/asian-cuisine-1850233_19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638300"/>
            <a:ext cx="2743200" cy="1993106"/>
          </a:xfrm>
          <a:prstGeom prst="rect">
            <a:avLst/>
          </a:prstGeom>
          <a:noFill/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90600" y="3429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n-US" sz="3600" b="1" dirty="0" smtClean="0"/>
              <a:t>LEVELS OF SKILLS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1104900"/>
            <a:ext cx="4876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Courier New" pitchFamily="49" charset="0"/>
              <a:buChar char="o"/>
            </a:pPr>
            <a:r>
              <a:rPr lang="en-US" sz="2400" dirty="0" smtClean="0"/>
              <a:t>  Supervisory</a:t>
            </a:r>
            <a:r>
              <a:rPr lang="en-US" sz="2400" i="1" dirty="0" smtClean="0"/>
              <a:t> 	Executive Chef,    </a:t>
            </a:r>
          </a:p>
          <a:p>
            <a:pPr lvl="0"/>
            <a:r>
              <a:rPr lang="en-US" sz="2400" i="1" dirty="0" smtClean="0"/>
              <a:t>                                        Head Chef,    </a:t>
            </a:r>
          </a:p>
          <a:p>
            <a:pPr lvl="0"/>
            <a:r>
              <a:rPr lang="en-US" sz="2400" i="1" dirty="0" smtClean="0"/>
              <a:t>                                        Working </a:t>
            </a:r>
          </a:p>
          <a:p>
            <a:pPr lvl="0"/>
            <a:r>
              <a:rPr lang="en-US" sz="2400" i="1" dirty="0" smtClean="0"/>
              <a:t>                                        Chef,  Dietary    </a:t>
            </a:r>
          </a:p>
          <a:p>
            <a:pPr lvl="0"/>
            <a:r>
              <a:rPr lang="en-US" sz="2400" i="1" dirty="0" smtClean="0"/>
              <a:t>                                        Director </a:t>
            </a:r>
            <a:endParaRPr lang="en-US" sz="2400" dirty="0" smtClean="0"/>
          </a:p>
          <a:p>
            <a:pPr>
              <a:buFont typeface="Courier New" pitchFamily="49" charset="0"/>
              <a:buChar char="o"/>
            </a:pPr>
            <a:r>
              <a:rPr lang="en-US" sz="2400" dirty="0" smtClean="0"/>
              <a:t>  Skilled &amp;</a:t>
            </a:r>
          </a:p>
          <a:p>
            <a:r>
              <a:rPr lang="en-US" sz="2400" dirty="0" smtClean="0"/>
              <a:t>    Technical		</a:t>
            </a:r>
            <a:r>
              <a:rPr lang="en-US" sz="2400" i="1" dirty="0" smtClean="0"/>
              <a:t>Cook</a:t>
            </a:r>
          </a:p>
          <a:p>
            <a:pPr>
              <a:buFont typeface="Courier New" pitchFamily="49" charset="0"/>
              <a:buChar char="o"/>
            </a:pPr>
            <a:r>
              <a:rPr lang="en-US" sz="2400" dirty="0" smtClean="0"/>
              <a:t>  Entry level		</a:t>
            </a:r>
            <a:r>
              <a:rPr lang="en-US" sz="2400" i="1" dirty="0" smtClean="0"/>
              <a:t>No particular </a:t>
            </a:r>
          </a:p>
          <a:p>
            <a:r>
              <a:rPr lang="en-US" sz="2400" i="1" dirty="0" smtClean="0"/>
              <a:t>                                        skills required</a:t>
            </a:r>
            <a:endParaRPr lang="en-US" sz="2400" i="1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 dirty="0"/>
          </a:p>
        </p:txBody>
      </p:sp>
      <p:pic>
        <p:nvPicPr>
          <p:cNvPr id="8194" name="Picture 2" descr="https://ihmnotes.net/wp-content/uploads/2022/06/big-kitchen-2765065_19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1790700"/>
            <a:ext cx="2743200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90600" y="3429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n-US" sz="3600" b="1" dirty="0" smtClean="0"/>
              <a:t>SUPERVISORY SKILLS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1181100"/>
            <a:ext cx="7315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Courier New" pitchFamily="49" charset="0"/>
              <a:buChar char="o"/>
            </a:pPr>
            <a:r>
              <a:rPr lang="en-US" sz="2000" dirty="0" smtClean="0"/>
              <a:t> 	Management &amp; Supervisory Skills</a:t>
            </a:r>
          </a:p>
          <a:p>
            <a:pPr lvl="0">
              <a:buFont typeface="Courier New" pitchFamily="49" charset="0"/>
              <a:buChar char="o"/>
            </a:pPr>
            <a:r>
              <a:rPr lang="en-US" sz="2000" dirty="0" smtClean="0"/>
              <a:t> 	Leadership quality</a:t>
            </a:r>
          </a:p>
          <a:p>
            <a:pPr lvl="0">
              <a:buFont typeface="Courier New" pitchFamily="49" charset="0"/>
              <a:buChar char="o"/>
            </a:pPr>
            <a:r>
              <a:rPr lang="en-US" sz="2000" dirty="0" smtClean="0"/>
              <a:t> 	Thorough Knowledge of food production</a:t>
            </a:r>
          </a:p>
          <a:p>
            <a:pPr lvl="0">
              <a:buFont typeface="Courier New" pitchFamily="49" charset="0"/>
              <a:buChar char="o"/>
            </a:pPr>
            <a:r>
              <a:rPr lang="en-US" sz="2000" dirty="0" smtClean="0"/>
              <a:t> 	Organizing &amp; motivating people</a:t>
            </a:r>
          </a:p>
          <a:p>
            <a:pPr lvl="0">
              <a:buFont typeface="Courier New" pitchFamily="49" charset="0"/>
              <a:buChar char="o"/>
            </a:pPr>
            <a:r>
              <a:rPr lang="en-US" sz="2000" dirty="0" smtClean="0"/>
              <a:t> 	Planning menus &amp; Production Procedure</a:t>
            </a:r>
          </a:p>
          <a:p>
            <a:pPr lvl="0">
              <a:buFont typeface="Courier New" pitchFamily="49" charset="0"/>
              <a:buChar char="o"/>
            </a:pPr>
            <a:r>
              <a:rPr lang="en-US" sz="2000" dirty="0" smtClean="0"/>
              <a:t> 	Controlling Costs and Managing budgets</a:t>
            </a:r>
          </a:p>
          <a:p>
            <a:pPr lvl="0">
              <a:buFont typeface="Courier New" pitchFamily="49" charset="0"/>
              <a:buChar char="o"/>
            </a:pPr>
            <a:r>
              <a:rPr lang="en-US" sz="2000" dirty="0" smtClean="0"/>
              <a:t> 	Purchasing food Supplies and Equipment</a:t>
            </a:r>
          </a:p>
          <a:p>
            <a:pPr lvl="0">
              <a:buFont typeface="Courier New" pitchFamily="49" charset="0"/>
              <a:buChar char="o"/>
            </a:pPr>
            <a:r>
              <a:rPr lang="en-US" sz="2000" dirty="0" smtClean="0"/>
              <a:t> 	Highly experienced cook to </a:t>
            </a:r>
          </a:p>
          <a:p>
            <a:pPr lvl="3">
              <a:buFont typeface="Arial" pitchFamily="34" charset="0"/>
              <a:buChar char="•"/>
            </a:pPr>
            <a:r>
              <a:rPr lang="en-US" sz="2000" dirty="0" smtClean="0"/>
              <a:t> Schedule production</a:t>
            </a:r>
          </a:p>
          <a:p>
            <a:pPr lvl="3">
              <a:buFont typeface="Arial" pitchFamily="34" charset="0"/>
              <a:buChar char="•"/>
            </a:pPr>
            <a:r>
              <a:rPr lang="en-US" sz="2000" dirty="0" smtClean="0"/>
              <a:t> Instruct workers &amp; Control quality</a:t>
            </a:r>
          </a:p>
          <a:p>
            <a:pPr lvl="0">
              <a:buFont typeface="Courier New" pitchFamily="49" charset="0"/>
              <a:buChar char="o"/>
            </a:pPr>
            <a:r>
              <a:rPr lang="en-US" sz="2000" dirty="0" smtClean="0"/>
              <a:t>   	Working with the brigade/people even under extreme  </a:t>
            </a:r>
          </a:p>
          <a:p>
            <a:pPr lvl="0"/>
            <a:r>
              <a:rPr lang="en-US" sz="2000" dirty="0" smtClean="0"/>
              <a:t>                pressure</a:t>
            </a:r>
            <a:endParaRPr lang="en-US" sz="20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 dirty="0"/>
          </a:p>
        </p:txBody>
      </p:sp>
      <p:pic>
        <p:nvPicPr>
          <p:cNvPr id="7170" name="Picture 2" descr="Free stock photo of achievement, architect, boss Stock Photo"/>
          <p:cNvPicPr>
            <a:picLocks noChangeAspect="1" noChangeArrowheads="1"/>
          </p:cNvPicPr>
          <p:nvPr/>
        </p:nvPicPr>
        <p:blipFill>
          <a:blip r:embed="rId2"/>
          <a:srcRect t="20741"/>
          <a:stretch>
            <a:fillRect/>
          </a:stretch>
        </p:blipFill>
        <p:spPr bwMode="auto">
          <a:xfrm>
            <a:off x="6781800" y="1714500"/>
            <a:ext cx="1986897" cy="236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90600" y="3429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n-US" sz="3600" b="1" dirty="0" smtClean="0"/>
              <a:t>SKILLED &amp; TECHNICAL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1181100"/>
            <a:ext cx="4191000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/>
              <a:buChar char="o"/>
            </a:pPr>
            <a:r>
              <a:rPr lang="en-US" sz="2000" dirty="0" smtClean="0">
                <a:ea typeface="Calibri"/>
                <a:cs typeface="Times New Roman"/>
              </a:rPr>
              <a:t> 	Knowledge &amp; Experience in   	Cooking Techniques at least 	of dishes made in their own 	department.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/>
              <a:buChar char="o"/>
            </a:pPr>
            <a:r>
              <a:rPr lang="en-US" sz="2000" dirty="0" smtClean="0">
                <a:ea typeface="Calibri"/>
                <a:cs typeface="Times New Roman"/>
              </a:rPr>
              <a:t> 	Able to co-ordinate with 	other kitchen departments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Courier New"/>
              <a:buChar char="o"/>
            </a:pPr>
            <a:r>
              <a:rPr lang="en-US" sz="2000" dirty="0" smtClean="0">
                <a:ea typeface="Calibri"/>
                <a:cs typeface="Times New Roman"/>
              </a:rPr>
              <a:t> 	Team work</a:t>
            </a:r>
          </a:p>
        </p:txBody>
      </p:sp>
      <p:pic>
        <p:nvPicPr>
          <p:cNvPr id="6146" name="Picture 2" descr="https://ihmnotes.net/wp-content/uploads/2022/06/pexels-elle-hughes-2696064-scal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1485900"/>
            <a:ext cx="2743200" cy="1829157"/>
          </a:xfrm>
          <a:prstGeom prst="rect">
            <a:avLst/>
          </a:prstGeom>
          <a:noFill/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90600" y="3429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n-US" sz="3600" b="1" dirty="0" smtClean="0"/>
              <a:t>ENTRY LEVEL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1181100"/>
            <a:ext cx="47244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/>
              <a:buChar char="o"/>
            </a:pPr>
            <a:r>
              <a:rPr lang="en-US" sz="2400" dirty="0" smtClean="0">
                <a:ea typeface="Calibri"/>
                <a:cs typeface="Times New Roman"/>
              </a:rPr>
              <a:t>No particular skills or experience required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/>
              <a:buChar char="o"/>
            </a:pPr>
            <a:r>
              <a:rPr lang="en-US" sz="2400" dirty="0" smtClean="0">
                <a:ea typeface="Calibri"/>
                <a:cs typeface="Times New Roman"/>
              </a:rPr>
              <a:t>Works assigned in the beginning-Washing vegetables &amp; preparing salad greens.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/>
              <a:buChar char="o"/>
            </a:pPr>
            <a:r>
              <a:rPr lang="en-US" sz="2400" dirty="0" smtClean="0">
                <a:ea typeface="Calibri"/>
                <a:cs typeface="Times New Roman"/>
              </a:rPr>
              <a:t>As knowledge &amp; experience is gained more complex tasks are assigned and they eventually become good cooks.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ea typeface="Calibri"/>
                <a:cs typeface="Times New Roman"/>
              </a:rPr>
              <a:t> 	</a:t>
            </a:r>
          </a:p>
        </p:txBody>
      </p:sp>
      <p:pic>
        <p:nvPicPr>
          <p:cNvPr id="27650" name="Picture 2" descr="Free Man Standing in Front of Bowl and Looking Towards Left Stock Pho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1200" y="2019300"/>
            <a:ext cx="2743200" cy="1924602"/>
          </a:xfrm>
          <a:prstGeom prst="rect">
            <a:avLst/>
          </a:prstGeom>
          <a:noFill/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657600" y="5410729"/>
            <a:ext cx="2895600" cy="304271"/>
          </a:xfrm>
        </p:spPr>
        <p:txBody>
          <a:bodyPr/>
          <a:lstStyle/>
          <a:p>
            <a:r>
              <a:rPr lang="en-US" dirty="0" smtClean="0"/>
              <a:t>Enter Your Signature Here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90600" y="342900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3600" b="1" dirty="0" smtClean="0"/>
              <a:t>STANDARDS OF PROFESSIONALISM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1104900"/>
            <a:ext cx="7010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1. 	Positive Attitude</a:t>
            </a:r>
          </a:p>
          <a:p>
            <a:r>
              <a:rPr lang="en-US" sz="2400" dirty="0" smtClean="0"/>
              <a:t>2. 	Stamina-Staying Power</a:t>
            </a:r>
          </a:p>
          <a:p>
            <a:r>
              <a:rPr lang="en-US" sz="2400" dirty="0" smtClean="0"/>
              <a:t>3. 	People Agile- Ability To Work With People</a:t>
            </a:r>
          </a:p>
          <a:p>
            <a:r>
              <a:rPr lang="en-US" sz="2400" dirty="0" smtClean="0"/>
              <a:t>4. 	Lifelong Learner-Eagerness To Learn</a:t>
            </a:r>
          </a:p>
          <a:p>
            <a:r>
              <a:rPr lang="en-US" sz="2400" dirty="0" smtClean="0"/>
              <a:t>5. 	Multi Skilled- A Full Range Of Skills</a:t>
            </a:r>
          </a:p>
          <a:p>
            <a:r>
              <a:rPr lang="en-US" sz="2400" dirty="0" smtClean="0"/>
              <a:t>6. 	Experience</a:t>
            </a:r>
          </a:p>
          <a:p>
            <a:r>
              <a:rPr lang="en-US" sz="2400" dirty="0" smtClean="0"/>
              <a:t>7. 	Perfection-dedication To Quality</a:t>
            </a:r>
          </a:p>
          <a:p>
            <a:pPr marL="457200" indent="-457200">
              <a:buAutoNum type="arabicPeriod" startAt="8"/>
            </a:pPr>
            <a:r>
              <a:rPr lang="en-US" sz="2400" dirty="0" smtClean="0"/>
              <a:t> 	Above Average Understanding Of The Basics Of  </a:t>
            </a:r>
          </a:p>
          <a:p>
            <a:pPr marL="457200" indent="-457200"/>
            <a:r>
              <a:rPr lang="en-US" sz="2400" dirty="0" smtClean="0"/>
              <a:t>	       A Kitchen</a:t>
            </a:r>
          </a:p>
          <a:p>
            <a:r>
              <a:rPr lang="en-US" sz="2400" dirty="0" smtClean="0"/>
              <a:t>9. 	Keen Believer In Maintenance Of Hygiene</a:t>
            </a:r>
          </a:p>
          <a:p>
            <a:r>
              <a:rPr lang="en-US" sz="2400" dirty="0" smtClean="0"/>
              <a:t>10. 	Entrepreneurship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5295900"/>
            <a:ext cx="2133600" cy="304271"/>
          </a:xfrm>
        </p:spPr>
        <p:txBody>
          <a:bodyPr/>
          <a:lstStyle/>
          <a:p>
            <a:r>
              <a:rPr lang="en-US" dirty="0" smtClean="0"/>
              <a:t>B.Sc. In H&amp;HA Semester-1 INTRODUCTION TO COOKERY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90600" y="3429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n-US" sz="3600" b="1" dirty="0" smtClean="0"/>
              <a:t>ATTITUDES IN KITCHEN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62000" y="1181100"/>
            <a:ext cx="495300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Courier New" pitchFamily="49" charset="0"/>
              <a:buChar char="o"/>
            </a:pPr>
            <a:r>
              <a:rPr lang="en-US" sz="2000" dirty="0" smtClean="0"/>
              <a:t>       	Positive Attitude </a:t>
            </a:r>
          </a:p>
          <a:p>
            <a:pPr lvl="0">
              <a:buFont typeface="Courier New" pitchFamily="49" charset="0"/>
              <a:buChar char="o"/>
            </a:pPr>
            <a:r>
              <a:rPr lang="en-US" sz="2000" dirty="0" smtClean="0"/>
              <a:t> 	Eagerness to Learn</a:t>
            </a:r>
          </a:p>
          <a:p>
            <a:pPr lvl="0">
              <a:buFont typeface="Courier New" pitchFamily="49" charset="0"/>
              <a:buChar char="o"/>
            </a:pPr>
            <a:r>
              <a:rPr lang="en-US" sz="2000" dirty="0" smtClean="0"/>
              <a:t> 	Taste &amp; Commitment to preserve </a:t>
            </a:r>
          </a:p>
          <a:p>
            <a:pPr lvl="0"/>
            <a:r>
              <a:rPr lang="en-US" sz="2000" dirty="0" smtClean="0"/>
              <a:t>                Quality of food</a:t>
            </a:r>
          </a:p>
          <a:p>
            <a:pPr lvl="0">
              <a:buFont typeface="Courier New" pitchFamily="49" charset="0"/>
              <a:buChar char="o"/>
            </a:pPr>
            <a:r>
              <a:rPr lang="en-US" sz="2000" dirty="0" smtClean="0"/>
              <a:t> 	Deep Knowledge of the basics of </a:t>
            </a:r>
          </a:p>
          <a:p>
            <a:pPr lvl="0"/>
            <a:r>
              <a:rPr lang="en-US" sz="2000" dirty="0" smtClean="0"/>
              <a:t>                kitchen </a:t>
            </a:r>
          </a:p>
          <a:p>
            <a:pPr lvl="0">
              <a:buFont typeface="Courier New" pitchFamily="49" charset="0"/>
              <a:buChar char="o"/>
            </a:pPr>
            <a:r>
              <a:rPr lang="en-US" sz="2000" dirty="0" smtClean="0"/>
              <a:t> 	Rich experience</a:t>
            </a:r>
          </a:p>
          <a:p>
            <a:pPr lvl="0">
              <a:buFont typeface="Courier New" pitchFamily="49" charset="0"/>
              <a:buChar char="o"/>
            </a:pPr>
            <a:r>
              <a:rPr lang="en-US" sz="2000" dirty="0" smtClean="0"/>
              <a:t> 	Physical &amp; Mental agility with great </a:t>
            </a:r>
          </a:p>
          <a:p>
            <a:pPr lvl="0"/>
            <a:r>
              <a:rPr lang="en-US" sz="2000" dirty="0" smtClean="0"/>
              <a:t>                staying  power</a:t>
            </a:r>
          </a:p>
          <a:p>
            <a:pPr lvl="0">
              <a:buFont typeface="Courier New" pitchFamily="49" charset="0"/>
              <a:buChar char="o"/>
            </a:pPr>
            <a:r>
              <a:rPr lang="en-US" sz="2000" dirty="0" smtClean="0"/>
              <a:t> 	Team work</a:t>
            </a:r>
          </a:p>
          <a:p>
            <a:pPr lvl="0">
              <a:buFont typeface="Courier New" pitchFamily="49" charset="0"/>
              <a:buChar char="o"/>
            </a:pPr>
            <a:r>
              <a:rPr lang="en-US" sz="2000" dirty="0" smtClean="0"/>
              <a:t>              Wide range of cooking/technical </a:t>
            </a:r>
          </a:p>
          <a:p>
            <a:pPr lvl="0"/>
            <a:r>
              <a:rPr lang="en-US" sz="2000" dirty="0" smtClean="0"/>
              <a:t>                 skills</a:t>
            </a:r>
            <a:r>
              <a:rPr lang="en-US" sz="2400" dirty="0" smtClean="0">
                <a:ea typeface="Calibri"/>
                <a:cs typeface="Times New Roman"/>
              </a:rPr>
              <a:t> 	</a:t>
            </a:r>
          </a:p>
        </p:txBody>
      </p:sp>
      <p:pic>
        <p:nvPicPr>
          <p:cNvPr id="3074" name="Picture 2" descr="Free Woman in White Apron Holding Red Plastic Bowl Stock Pho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1409700"/>
            <a:ext cx="1981200" cy="2971800"/>
          </a:xfrm>
          <a:prstGeom prst="rect">
            <a:avLst/>
          </a:prstGeom>
          <a:noFill/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90600" y="342900"/>
            <a:ext cx="6705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3600" b="1" dirty="0" smtClean="0"/>
              <a:t>BEHAVIOUR IN KITCHEN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1181100"/>
            <a:ext cx="61722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Courier New" pitchFamily="49" charset="0"/>
              <a:buChar char="o"/>
            </a:pPr>
            <a:r>
              <a:rPr lang="en-US" sz="2000" dirty="0" smtClean="0"/>
              <a:t> 	Punctuality</a:t>
            </a:r>
          </a:p>
          <a:p>
            <a:pPr lvl="0">
              <a:buFont typeface="Courier New" pitchFamily="49" charset="0"/>
              <a:buChar char="o"/>
            </a:pPr>
            <a:r>
              <a:rPr lang="en-US" sz="2000" dirty="0" smtClean="0"/>
              <a:t> 	Sanitation &amp; Hygiene</a:t>
            </a:r>
          </a:p>
          <a:p>
            <a:pPr lvl="0">
              <a:buFont typeface="Courier New" pitchFamily="49" charset="0"/>
              <a:buChar char="o"/>
            </a:pPr>
            <a:r>
              <a:rPr lang="en-US" sz="2000" dirty="0" smtClean="0"/>
              <a:t> 	Politeness &amp; Calmness</a:t>
            </a:r>
          </a:p>
          <a:p>
            <a:pPr lvl="0">
              <a:buFont typeface="Courier New" pitchFamily="49" charset="0"/>
              <a:buChar char="o"/>
            </a:pPr>
            <a:r>
              <a:rPr lang="en-US" sz="2000" dirty="0" smtClean="0"/>
              <a:t> 	Understanding of safety</a:t>
            </a:r>
          </a:p>
          <a:p>
            <a:pPr lvl="0">
              <a:buFont typeface="Courier New" pitchFamily="49" charset="0"/>
              <a:buChar char="o"/>
            </a:pPr>
            <a:r>
              <a:rPr lang="en-US" sz="2000" dirty="0" smtClean="0"/>
              <a:t> 	Polite language </a:t>
            </a:r>
          </a:p>
          <a:p>
            <a:pPr lvl="0">
              <a:buFont typeface="Courier New" pitchFamily="49" charset="0"/>
              <a:buChar char="o"/>
            </a:pPr>
            <a:r>
              <a:rPr lang="en-US" sz="2000" dirty="0" smtClean="0"/>
              <a:t> 	Great Body language</a:t>
            </a:r>
          </a:p>
          <a:p>
            <a:pPr lvl="0">
              <a:buFont typeface="Courier New" pitchFamily="49" charset="0"/>
              <a:buChar char="o"/>
            </a:pPr>
            <a:r>
              <a:rPr lang="en-US" sz="2000" dirty="0" smtClean="0"/>
              <a:t> 	Wearing neat &amp; proper clothes</a:t>
            </a:r>
          </a:p>
          <a:p>
            <a:pPr lvl="0">
              <a:buFont typeface="Courier New" pitchFamily="49" charset="0"/>
              <a:buChar char="o"/>
            </a:pPr>
            <a:r>
              <a:rPr lang="en-US" sz="2000" dirty="0" smtClean="0"/>
              <a:t> 	Taking briefing in time</a:t>
            </a:r>
          </a:p>
          <a:p>
            <a:pPr lvl="0">
              <a:buFont typeface="Courier New" pitchFamily="49" charset="0"/>
              <a:buChar char="o"/>
            </a:pPr>
            <a:r>
              <a:rPr lang="en-US" sz="2000" dirty="0" smtClean="0"/>
              <a:t> 	Keeping the working tables always clean </a:t>
            </a:r>
          </a:p>
          <a:p>
            <a:pPr lvl="0">
              <a:buFont typeface="Courier New" pitchFamily="49" charset="0"/>
              <a:buChar char="o"/>
            </a:pPr>
            <a:r>
              <a:rPr lang="en-US" sz="2000" dirty="0" smtClean="0"/>
              <a:t> 	Being Organized etc.</a:t>
            </a:r>
          </a:p>
        </p:txBody>
      </p:sp>
      <p:pic>
        <p:nvPicPr>
          <p:cNvPr id="2050" name="Picture 2" descr="Free Man in White Chef Uniform Sitting on Chair Stock Pho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3600" y="1562100"/>
            <a:ext cx="2743200" cy="1959429"/>
          </a:xfrm>
          <a:prstGeom prst="rect">
            <a:avLst/>
          </a:prstGeom>
          <a:noFill/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BBD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99B3-B5EC-4EC3-B060-3A3E4B12A4D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90600" y="342900"/>
            <a:ext cx="6705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3600" b="1" dirty="0" smtClean="0"/>
              <a:t>TASK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1028700"/>
            <a:ext cx="70866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dirty="0" smtClean="0"/>
              <a:t>Divide The Class Into 4 Groups</a:t>
            </a:r>
          </a:p>
          <a:p>
            <a:pPr lvl="0"/>
            <a:endParaRPr lang="en-US" sz="2000" dirty="0" smtClean="0"/>
          </a:p>
          <a:p>
            <a:pPr lvl="0"/>
            <a:r>
              <a:rPr lang="en-US" sz="2000" b="1" dirty="0" smtClean="0"/>
              <a:t>1.Group_A-Supervisory Level</a:t>
            </a:r>
          </a:p>
          <a:p>
            <a:pPr lvl="0"/>
            <a:r>
              <a:rPr lang="en-US" dirty="0" smtClean="0"/>
              <a:t>Write Skill </a:t>
            </a:r>
            <a:r>
              <a:rPr lang="en-US" dirty="0" err="1" smtClean="0"/>
              <a:t>Sets,Standard</a:t>
            </a:r>
            <a:r>
              <a:rPr lang="en-US" dirty="0" smtClean="0"/>
              <a:t> Of Professionalism ,Attitude &amp; </a:t>
            </a:r>
            <a:r>
              <a:rPr lang="en-US" dirty="0" err="1" smtClean="0"/>
              <a:t>Behaviour</a:t>
            </a:r>
            <a:r>
              <a:rPr lang="en-US" dirty="0" smtClean="0"/>
              <a:t> Expected In Kitchen</a:t>
            </a:r>
            <a:endParaRPr lang="en-US" sz="2000" dirty="0" smtClean="0"/>
          </a:p>
          <a:p>
            <a:pPr lvl="0"/>
            <a:r>
              <a:rPr lang="en-US" sz="2000" b="1" dirty="0" smtClean="0"/>
              <a:t>2.Group_B-Skilled &amp; Technical </a:t>
            </a:r>
            <a:r>
              <a:rPr lang="en-US" b="1" dirty="0" smtClean="0"/>
              <a:t>Level</a:t>
            </a:r>
          </a:p>
          <a:p>
            <a:pPr lvl="0"/>
            <a:r>
              <a:rPr lang="en-US" dirty="0" smtClean="0"/>
              <a:t>Write Skill </a:t>
            </a:r>
            <a:r>
              <a:rPr lang="en-US" dirty="0" err="1" smtClean="0"/>
              <a:t>Sets,Standard</a:t>
            </a:r>
            <a:r>
              <a:rPr lang="en-US" dirty="0" smtClean="0"/>
              <a:t> Of Professionalism ,Attitude &amp; </a:t>
            </a:r>
            <a:r>
              <a:rPr lang="en-US" dirty="0" err="1" smtClean="0"/>
              <a:t>Behaviour</a:t>
            </a:r>
            <a:r>
              <a:rPr lang="en-US" dirty="0" smtClean="0"/>
              <a:t> Expected In Kitchen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b="1" dirty="0" smtClean="0"/>
              <a:t>3.Group_C-Entry Level</a:t>
            </a:r>
            <a:r>
              <a:rPr lang="en-US" sz="2000" dirty="0" smtClean="0"/>
              <a:t>-</a:t>
            </a:r>
          </a:p>
          <a:p>
            <a:pPr lvl="0"/>
            <a:r>
              <a:rPr lang="en-US" dirty="0" smtClean="0"/>
              <a:t>Write Skill </a:t>
            </a:r>
            <a:r>
              <a:rPr lang="en-US" dirty="0" err="1" smtClean="0"/>
              <a:t>Sets,Standard</a:t>
            </a:r>
            <a:r>
              <a:rPr lang="en-US" dirty="0" smtClean="0"/>
              <a:t> Of Professionalism ,Attitude &amp; </a:t>
            </a:r>
            <a:r>
              <a:rPr lang="en-US" dirty="0" err="1" smtClean="0"/>
              <a:t>Behaviour</a:t>
            </a:r>
            <a:r>
              <a:rPr lang="en-US" dirty="0" smtClean="0"/>
              <a:t> Expected In Kitchen</a:t>
            </a:r>
            <a:endParaRPr lang="en-US" sz="2000" dirty="0" smtClean="0"/>
          </a:p>
          <a:p>
            <a:pPr lvl="0"/>
            <a:r>
              <a:rPr lang="en-US" sz="2000" b="1" dirty="0" smtClean="0"/>
              <a:t>4.GROUP_D_The Judges</a:t>
            </a:r>
            <a:r>
              <a:rPr lang="en-US" sz="2000" dirty="0" smtClean="0"/>
              <a:t>-</a:t>
            </a:r>
          </a:p>
          <a:p>
            <a:pPr lvl="0"/>
            <a:r>
              <a:rPr lang="en-US" dirty="0" smtClean="0"/>
              <a:t>Compare And Contrast The Work Of Other Three After They Explain The Work. Announce The Winner Of The Task Giving Exact Reasons.</a:t>
            </a:r>
            <a:endParaRPr lang="en-US" sz="2000" dirty="0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B.Sc. In H&amp;HA Semester-1 INTRODUCTION TO COOKERY 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Enter Your Signature Here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352</Words>
  <Application>Microsoft Office PowerPoint</Application>
  <PresentationFormat>On-screen Show (16:10)</PresentationFormat>
  <Paragraphs>134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IHM</dc:creator>
  <cp:lastModifiedBy>IHM</cp:lastModifiedBy>
  <cp:revision>51</cp:revision>
  <dcterms:created xsi:type="dcterms:W3CDTF">2022-07-04T04:47:12Z</dcterms:created>
  <dcterms:modified xsi:type="dcterms:W3CDTF">2022-07-05T05:06:21Z</dcterms:modified>
</cp:coreProperties>
</file>