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60" r:id="rId5"/>
    <p:sldId id="261" r:id="rId6"/>
    <p:sldId id="271" r:id="rId7"/>
    <p:sldId id="274" r:id="rId8"/>
    <p:sldId id="272" r:id="rId9"/>
    <p:sldId id="273" r:id="rId10"/>
    <p:sldId id="275" r:id="rId11"/>
    <p:sldId id="269" r:id="rId12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BBD"/>
    <a:srgbClr val="5F4C4C"/>
    <a:srgbClr val="01EDF9"/>
    <a:srgbClr val="01DAE5"/>
    <a:srgbClr val="8F18BE"/>
    <a:srgbClr val="B53AE6"/>
    <a:srgbClr val="01CBD5"/>
    <a:srgbClr val="DCA3F3"/>
    <a:srgbClr val="01ACB6"/>
    <a:srgbClr val="633B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516" y="-7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3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B545F-3625-4D11-BA84-F47508A90445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975A8-EE50-4CF8-9C3B-C2E05BE060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90388-BC4D-4DD0-A4A1-178517420D83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ED6BE-A480-4533-A23D-FC0AB797B7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8BBD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67400" y="5219700"/>
            <a:ext cx="2895600" cy="304271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Enter your signature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Slide -1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962400" y="1028700"/>
            <a:ext cx="441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+mn-lt"/>
              </a:rPr>
              <a:t>B.Sc.</a:t>
            </a:r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 IN </a:t>
            </a:r>
          </a:p>
          <a:p>
            <a:pPr algn="ctr"/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HOTEL &amp; HOSPITALITY</a:t>
            </a:r>
          </a:p>
          <a:p>
            <a:pPr algn="ctr"/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 MANAGEMENT</a:t>
            </a:r>
            <a:endParaRPr lang="en-US" sz="2800" b="1" baseline="0" dirty="0" smtClean="0">
              <a:solidFill>
                <a:srgbClr val="C00000"/>
              </a:solidFill>
              <a:latin typeface="+mn-lt"/>
            </a:endParaRPr>
          </a:p>
          <a:p>
            <a:pPr algn="ctr"/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SEMESTER-1</a:t>
            </a:r>
          </a:p>
          <a:p>
            <a:pPr algn="ctr"/>
            <a:r>
              <a:rPr lang="en-US" sz="3600" b="1" baseline="0" dirty="0" smtClean="0">
                <a:solidFill>
                  <a:srgbClr val="633B28"/>
                </a:solidFill>
                <a:latin typeface="+mn-lt"/>
              </a:rPr>
              <a:t>I</a:t>
            </a:r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NTRODUCTION </a:t>
            </a:r>
            <a:r>
              <a:rPr lang="en-US" sz="3600" b="1" baseline="0" dirty="0" smtClean="0">
                <a:solidFill>
                  <a:srgbClr val="633B28"/>
                </a:solidFill>
                <a:latin typeface="+mn-lt"/>
              </a:rPr>
              <a:t>T</a:t>
            </a:r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O </a:t>
            </a:r>
            <a:r>
              <a:rPr lang="en-US" sz="3600" b="1" baseline="0" dirty="0" smtClean="0">
                <a:solidFill>
                  <a:srgbClr val="633B28"/>
                </a:solidFill>
                <a:latin typeface="+mn-lt"/>
              </a:rPr>
              <a:t>C</a:t>
            </a:r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OOKERY</a:t>
            </a:r>
          </a:p>
          <a:p>
            <a:pPr algn="ctr"/>
            <a:endParaRPr lang="en-US" sz="2800" b="1" dirty="0">
              <a:solidFill>
                <a:srgbClr val="633B28"/>
              </a:solidFill>
              <a:latin typeface="+mn-lt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2286000" cy="5715000"/>
          </a:xfrm>
          <a:prstGeom prst="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28600" y="0"/>
            <a:ext cx="2286000" cy="5715000"/>
          </a:xfrm>
          <a:prstGeom prst="rect">
            <a:avLst/>
          </a:prstGeom>
          <a:solidFill>
            <a:srgbClr val="01AC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09600" y="0"/>
            <a:ext cx="2286000" cy="5715000"/>
          </a:xfrm>
          <a:prstGeom prst="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143000" y="0"/>
            <a:ext cx="2286000" cy="5715000"/>
          </a:xfrm>
          <a:prstGeom prst="rect">
            <a:avLst/>
          </a:prstGeom>
          <a:solidFill>
            <a:srgbClr val="B53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057400" y="0"/>
            <a:ext cx="1143000" cy="5715000"/>
          </a:xfrm>
          <a:prstGeom prst="rect">
            <a:avLst/>
          </a:prstGeom>
          <a:solidFill>
            <a:srgbClr val="01D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>
            <a:off x="2133600" y="1866900"/>
            <a:ext cx="533400" cy="533400"/>
          </a:xfrm>
          <a:prstGeom prst="round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>
            <a:off x="2514600" y="2705100"/>
            <a:ext cx="533400" cy="533400"/>
          </a:xfrm>
          <a:prstGeom prst="roundRect">
            <a:avLst/>
          </a:prstGeom>
          <a:solidFill>
            <a:srgbClr val="DCA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>
            <a:off x="2133600" y="3771900"/>
            <a:ext cx="533400" cy="533400"/>
          </a:xfrm>
          <a:prstGeom prst="roundRect">
            <a:avLst/>
          </a:prstGeom>
          <a:solidFill>
            <a:srgbClr val="B53A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 userDrawn="1"/>
        </p:nvSpPr>
        <p:spPr>
          <a:xfrm>
            <a:off x="2362200" y="4762500"/>
            <a:ext cx="533400" cy="533400"/>
          </a:xfrm>
          <a:prstGeom prst="round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>
            <a:off x="2514600" y="952500"/>
            <a:ext cx="533400" cy="533400"/>
          </a:xfrm>
          <a:prstGeom prst="roundRect">
            <a:avLst/>
          </a:prstGeom>
          <a:solidFill>
            <a:srgbClr val="B53A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>
            <a:off x="2133600" y="114300"/>
            <a:ext cx="533400" cy="533400"/>
          </a:xfrm>
          <a:prstGeom prst="roundRect">
            <a:avLst/>
          </a:prstGeom>
          <a:solidFill>
            <a:srgbClr val="DCA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 userDrawn="1"/>
        </p:nvSpPr>
        <p:spPr>
          <a:xfrm>
            <a:off x="6705600" y="39243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+mj-lt"/>
              </a:rPr>
              <a:t>Enter Your Name &amp; Designation Here</a:t>
            </a:r>
            <a:endParaRPr lang="en-US" sz="12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5602" name="Picture 2" descr="Free Man in White Chef Uniform Sitting on Chair Stock Photo"/>
          <p:cNvPicPr>
            <a:picLocks noChangeAspect="1" noChangeArrowheads="1"/>
          </p:cNvPicPr>
          <p:nvPr userDrawn="1"/>
        </p:nvPicPr>
        <p:blipFill>
          <a:blip r:embed="rId2"/>
          <a:srcRect r="16667"/>
          <a:stretch>
            <a:fillRect/>
          </a:stretch>
        </p:blipFill>
        <p:spPr bwMode="auto">
          <a:xfrm>
            <a:off x="-1524000" y="0"/>
            <a:ext cx="3810000" cy="5715000"/>
          </a:xfrm>
          <a:prstGeom prst="ellipse">
            <a:avLst/>
          </a:prstGeom>
          <a:noFill/>
        </p:spPr>
      </p:pic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1E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8991600" y="0"/>
            <a:ext cx="152400" cy="5715000"/>
            <a:chOff x="8991600" y="0"/>
            <a:chExt cx="152400" cy="5715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8991600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9098281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0" y="0"/>
            <a:ext cx="152400" cy="5715000"/>
            <a:chOff x="8991600" y="0"/>
            <a:chExt cx="152400" cy="5715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8991600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9098281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657600" y="5410729"/>
            <a:ext cx="2133600" cy="304271"/>
          </a:xfrm>
        </p:spPr>
        <p:txBody>
          <a:bodyPr/>
          <a:lstStyle/>
          <a:p>
            <a:r>
              <a:rPr lang="en-US" dirty="0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SCOPE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409700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Cross-Contamination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Personal Hygiene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CROSS-CONTAMINATION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181100"/>
            <a:ext cx="403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Cross Contamination is the basic reason, for the spoilage of </a:t>
            </a:r>
            <a:r>
              <a:rPr lang="en-US" sz="2400" dirty="0" err="1" smtClean="0"/>
              <a:t>food.When</a:t>
            </a:r>
            <a:r>
              <a:rPr lang="en-US" sz="2400" dirty="0" smtClean="0"/>
              <a:t> an otherwise safe food is loaded with harmful substances mainly micro-organisms due to coming in contact with unsafe food/surface such as </a:t>
            </a:r>
            <a:r>
              <a:rPr lang="en-US" sz="2400" dirty="0" err="1" smtClean="0"/>
              <a:t>equipments,worktables</a:t>
            </a:r>
            <a:r>
              <a:rPr lang="en-US" sz="2400" dirty="0" smtClean="0"/>
              <a:t> or </a:t>
            </a:r>
            <a:r>
              <a:rPr lang="en-US" sz="2400" dirty="0" err="1" smtClean="0"/>
              <a:t>hands,it</a:t>
            </a:r>
            <a:r>
              <a:rPr lang="en-US" sz="2400" dirty="0" smtClean="0"/>
              <a:t> is termed as Cross-Contamination.</a:t>
            </a:r>
            <a:endParaRPr lang="en-US" sz="24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pic>
        <p:nvPicPr>
          <p:cNvPr id="9218" name="Picture 2" descr="Free Stack of plastic containers near crumpled paper Stock Photo"/>
          <p:cNvPicPr>
            <a:picLocks noChangeAspect="1" noChangeArrowheads="1"/>
          </p:cNvPicPr>
          <p:nvPr/>
        </p:nvPicPr>
        <p:blipFill>
          <a:blip r:embed="rId2"/>
          <a:srcRect t="26446"/>
          <a:stretch>
            <a:fillRect/>
          </a:stretch>
        </p:blipFill>
        <p:spPr bwMode="auto">
          <a:xfrm>
            <a:off x="5715000" y="1409700"/>
            <a:ext cx="2971800" cy="339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Enter Your Signature Here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632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Why Personal Hygiene?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81100"/>
            <a:ext cx="419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Most food borne diseases are spread by the unhygienic practices adopted by food handlers.</a:t>
            </a:r>
          </a:p>
          <a:p>
            <a:pPr algn="just">
              <a:buFont typeface="Courier New" pitchFamily="49" charset="0"/>
              <a:buChar char="o"/>
            </a:pPr>
            <a:endParaRPr lang="en-US" sz="2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pic>
        <p:nvPicPr>
          <p:cNvPr id="8196" name="Picture 4" descr="Free Close-Up Photograph of Petri Dishes with Different Colors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1562100"/>
            <a:ext cx="28575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Personal Hygiene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028700"/>
            <a:ext cx="3657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</a:t>
            </a:r>
            <a:r>
              <a:rPr lang="en-US" sz="2800" dirty="0" smtClean="0"/>
              <a:t>Diseases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</a:t>
            </a:r>
            <a:r>
              <a:rPr lang="en-US" sz="2800" dirty="0" smtClean="0"/>
              <a:t> </a:t>
            </a:r>
            <a:r>
              <a:rPr lang="en-US" sz="2800" dirty="0" smtClean="0"/>
              <a:t>Bathing</a:t>
            </a: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Brushing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Moustache/Beards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Hair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Dress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Hands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</a:t>
            </a:r>
            <a:r>
              <a:rPr lang="en-US" sz="2800" dirty="0" smtClean="0"/>
              <a:t>Shoes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</a:t>
            </a:r>
            <a:r>
              <a:rPr lang="en-US" sz="2800" dirty="0" smtClean="0"/>
              <a:t> Nails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</a:t>
            </a:r>
            <a:r>
              <a:rPr lang="en-US" sz="2800" dirty="0" smtClean="0"/>
              <a:t> Others</a:t>
            </a:r>
            <a:endParaRPr lang="en-US" sz="28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pic>
        <p:nvPicPr>
          <p:cNvPr id="8" name="Picture 2" descr="Free Brown Wooden Brush on Handmade Bar Soaps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1257300"/>
            <a:ext cx="23876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Personal Hygiene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81100"/>
            <a:ext cx="7620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</a:t>
            </a:r>
            <a:r>
              <a:rPr lang="en-US" sz="2800" dirty="0" smtClean="0"/>
              <a:t>Diseases			</a:t>
            </a:r>
            <a:r>
              <a:rPr lang="en-US" sz="2400" dirty="0" smtClean="0"/>
              <a:t>Do not work if suffering with 					communicable diseases</a:t>
            </a: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</a:t>
            </a:r>
            <a:r>
              <a:rPr lang="en-US" sz="2800" dirty="0" smtClean="0"/>
              <a:t> </a:t>
            </a:r>
            <a:r>
              <a:rPr lang="en-US" sz="2800" dirty="0" smtClean="0"/>
              <a:t>Bathing                	</a:t>
            </a:r>
            <a:r>
              <a:rPr lang="en-US" sz="2400" dirty="0" smtClean="0"/>
              <a:t>Bath </a:t>
            </a:r>
            <a:r>
              <a:rPr lang="en-US" sz="2400" dirty="0" err="1" smtClean="0"/>
              <a:t>daily.Twice</a:t>
            </a:r>
            <a:r>
              <a:rPr lang="en-US" sz="2400" dirty="0" smtClean="0"/>
              <a:t> if Possible</a:t>
            </a: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</a:t>
            </a:r>
            <a:r>
              <a:rPr lang="en-US" sz="2800" dirty="0" smtClean="0"/>
              <a:t>Brushing			</a:t>
            </a:r>
            <a:r>
              <a:rPr lang="en-US" sz="2400" dirty="0" smtClean="0"/>
              <a:t>Twice daily</a:t>
            </a: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</a:t>
            </a:r>
            <a:r>
              <a:rPr lang="en-US" sz="2800" dirty="0" smtClean="0"/>
              <a:t>Moustache/Beards 	</a:t>
            </a:r>
            <a:r>
              <a:rPr lang="en-US" sz="2400" dirty="0" smtClean="0"/>
              <a:t>Clean </a:t>
            </a:r>
            <a:r>
              <a:rPr lang="en-US" sz="2400" dirty="0" err="1" smtClean="0"/>
              <a:t>Shaven,Better</a:t>
            </a:r>
            <a:r>
              <a:rPr lang="en-US" sz="2400" dirty="0" smtClean="0"/>
              <a:t> 						otherwise  properly trimmed 					&amp; Maintained</a:t>
            </a: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</a:t>
            </a:r>
            <a:r>
              <a:rPr lang="en-US" sz="2800" dirty="0" smtClean="0"/>
              <a:t>Hair                                  </a:t>
            </a:r>
            <a:r>
              <a:rPr lang="en-US" sz="2400" dirty="0" smtClean="0"/>
              <a:t>Properly </a:t>
            </a:r>
            <a:r>
              <a:rPr lang="en-US" sz="2400" dirty="0" err="1" smtClean="0"/>
              <a:t>trimmed,combed</a:t>
            </a:r>
            <a:r>
              <a:rPr lang="en-US" sz="2400" dirty="0" smtClean="0"/>
              <a:t> &amp; 				wear hairnets when handling 				food</a:t>
            </a:r>
            <a:endParaRPr lang="en-US" sz="2800" dirty="0" smtClean="0"/>
          </a:p>
          <a:p>
            <a:pPr>
              <a:buFont typeface="Courier New" pitchFamily="49" charset="0"/>
              <a:buChar char="o"/>
            </a:pPr>
            <a:endParaRPr lang="en-US" sz="28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Personal Hygiene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181100"/>
            <a:ext cx="8001000" cy="434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/>
              <a:t> Moustache/Beards 	</a:t>
            </a:r>
            <a:r>
              <a:rPr lang="en-US" sz="2400" dirty="0" smtClean="0"/>
              <a:t>Clean </a:t>
            </a:r>
            <a:r>
              <a:rPr lang="en-US" sz="2400" dirty="0" err="1" smtClean="0"/>
              <a:t>Shaven,Better</a:t>
            </a:r>
            <a:r>
              <a:rPr lang="en-US" sz="2400" dirty="0" smtClean="0"/>
              <a:t> 						otherwise  properly trimmed 					&amp; Maintained</a:t>
            </a: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</a:t>
            </a:r>
            <a:r>
              <a:rPr lang="en-US" sz="2800" dirty="0" smtClean="0"/>
              <a:t>Hair                                  </a:t>
            </a:r>
            <a:r>
              <a:rPr lang="en-US" sz="2400" dirty="0" smtClean="0"/>
              <a:t>Properly </a:t>
            </a:r>
            <a:r>
              <a:rPr lang="en-US" sz="2400" dirty="0" err="1" smtClean="0"/>
              <a:t>trimmed,combed</a:t>
            </a:r>
            <a:r>
              <a:rPr lang="en-US" sz="2400" dirty="0" smtClean="0"/>
              <a:t> &amp; 					wear hairnets when handling 				food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800" dirty="0" smtClean="0"/>
              <a:t>Nails 		</a:t>
            </a:r>
            <a:r>
              <a:rPr lang="en-US" sz="2800" dirty="0" smtClean="0"/>
              <a:t> </a:t>
            </a:r>
            <a:r>
              <a:rPr lang="en-US" sz="2800" dirty="0" smtClean="0"/>
              <a:t>          </a:t>
            </a:r>
            <a:r>
              <a:rPr lang="en-US" sz="2400" dirty="0" smtClean="0">
                <a:ea typeface="Calibri"/>
                <a:cs typeface="Times New Roman"/>
              </a:rPr>
              <a:t>Keep your </a:t>
            </a:r>
            <a:r>
              <a:rPr lang="en-US" sz="2400" dirty="0" smtClean="0">
                <a:ea typeface="Calibri"/>
                <a:cs typeface="Times New Roman"/>
              </a:rPr>
              <a:t>nails </a:t>
            </a:r>
            <a:r>
              <a:rPr lang="en-US" sz="2400" dirty="0" smtClean="0">
                <a:ea typeface="Calibri"/>
                <a:cs typeface="Times New Roman"/>
              </a:rPr>
              <a:t>always      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ea typeface="Calibri"/>
                <a:cs typeface="Times New Roman"/>
              </a:rPr>
              <a:t>                                                     trimmed.</a:t>
            </a:r>
            <a:r>
              <a:rPr lang="en-US" sz="2400" dirty="0" smtClean="0">
                <a:ea typeface="Calibri"/>
                <a:cs typeface="Times New Roman"/>
              </a:rPr>
              <a:t> Do not wear </a:t>
            </a:r>
            <a:r>
              <a:rPr lang="en-US" sz="2400" dirty="0" smtClean="0">
                <a:ea typeface="Calibri"/>
                <a:cs typeface="Times New Roman"/>
              </a:rPr>
              <a:t>nail paint.</a:t>
            </a:r>
            <a:r>
              <a:rPr lang="en-US" sz="2800" dirty="0" smtClean="0">
                <a:ea typeface="Calibri"/>
                <a:cs typeface="Times New Roman"/>
              </a:rPr>
              <a:t> </a:t>
            </a:r>
            <a:endParaRPr lang="en-US" sz="2800" dirty="0" smtClean="0">
              <a:ea typeface="Calibri"/>
              <a:cs typeface="Times New Roman"/>
            </a:endParaRPr>
          </a:p>
          <a:p>
            <a:pPr lvl="0">
              <a:buFont typeface="Courier New" pitchFamily="49" charset="0"/>
              <a:buChar char="o"/>
            </a:pPr>
            <a:endParaRPr lang="en-US" sz="3200" dirty="0" smtClean="0"/>
          </a:p>
          <a:p>
            <a:pPr>
              <a:buFont typeface="Courier New" pitchFamily="49" charset="0"/>
              <a:buChar char="o"/>
            </a:pPr>
            <a:endParaRPr lang="en-US" sz="28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Personal Hygiene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81100"/>
            <a:ext cx="746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Dress 		</a:t>
            </a:r>
            <a:r>
              <a:rPr lang="en-US" sz="2400" dirty="0" err="1" smtClean="0"/>
              <a:t>Washed,neat</a:t>
            </a:r>
            <a:r>
              <a:rPr lang="en-US" sz="2400" dirty="0" smtClean="0"/>
              <a:t> &amp; Clean, well-				</a:t>
            </a:r>
            <a:r>
              <a:rPr lang="en-US" sz="2400" dirty="0" err="1" smtClean="0"/>
              <a:t>ironed,should</a:t>
            </a:r>
            <a:r>
              <a:rPr lang="en-US" sz="2400" dirty="0" smtClean="0"/>
              <a:t> be well fitting</a:t>
            </a: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Shoes                   </a:t>
            </a:r>
            <a:r>
              <a:rPr lang="en-US" sz="2400" dirty="0" smtClean="0"/>
              <a:t>Should be </a:t>
            </a:r>
            <a:r>
              <a:rPr lang="en-US" sz="2400" dirty="0" err="1" smtClean="0"/>
              <a:t>oxford,comfortable,of</a:t>
            </a:r>
            <a:r>
              <a:rPr lang="en-US" sz="2400" dirty="0" smtClean="0"/>
              <a:t> 			proper size and should not bite the 			toes</a:t>
            </a:r>
            <a:endParaRPr lang="en-US" sz="28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Personal </a:t>
            </a:r>
            <a:r>
              <a:rPr lang="en-US" sz="3600" b="1" dirty="0" smtClean="0"/>
              <a:t>Hygiene-Hands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181100"/>
            <a:ext cx="8686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Wash </a:t>
            </a:r>
            <a:r>
              <a:rPr lang="en-US" sz="2800" dirty="0" smtClean="0"/>
              <a:t>your hands and exposed part of your </a:t>
            </a:r>
            <a:r>
              <a:rPr lang="en-US" sz="2800" dirty="0" smtClean="0"/>
              <a:t>arms</a:t>
            </a:r>
          </a:p>
          <a:p>
            <a:r>
              <a:rPr lang="en-US" sz="2800" dirty="0" smtClean="0"/>
              <a:t> </a:t>
            </a:r>
            <a:r>
              <a:rPr lang="en-US" sz="2800" dirty="0" smtClean="0"/>
              <a:t>before and during </a:t>
            </a:r>
            <a:r>
              <a:rPr lang="en-US" sz="2800" dirty="0" err="1" smtClean="0"/>
              <a:t>work,including</a:t>
            </a:r>
            <a:endParaRPr lang="en-US" sz="2800" dirty="0" smtClean="0"/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 After </a:t>
            </a:r>
            <a:r>
              <a:rPr lang="en-US" sz="2800" dirty="0" smtClean="0"/>
              <a:t>eating</a:t>
            </a:r>
            <a:r>
              <a:rPr lang="en-US" sz="2800" dirty="0" smtClean="0"/>
              <a:t>, drinking </a:t>
            </a:r>
            <a:r>
              <a:rPr lang="en-US" sz="2800" dirty="0" smtClean="0"/>
              <a:t>&amp; smoking.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 After </a:t>
            </a:r>
            <a:r>
              <a:rPr lang="en-US" sz="2800" dirty="0" smtClean="0"/>
              <a:t>using washroom.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 If </a:t>
            </a:r>
            <a:r>
              <a:rPr lang="en-US" sz="2800" dirty="0" smtClean="0"/>
              <a:t>you touch anything which may be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 smtClean="0"/>
              <a:t>    contaminated with </a:t>
            </a:r>
            <a:r>
              <a:rPr lang="en-US" sz="2800" dirty="0" smtClean="0"/>
              <a:t>bacteria.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 After </a:t>
            </a:r>
            <a:r>
              <a:rPr lang="en-US" sz="2800" dirty="0" smtClean="0"/>
              <a:t>coughing and sneezing </a:t>
            </a:r>
            <a:r>
              <a:rPr lang="en-US" sz="2800" dirty="0" smtClean="0"/>
              <a:t>.</a:t>
            </a:r>
            <a:endParaRPr lang="en-US" sz="28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693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Personal </a:t>
            </a:r>
            <a:r>
              <a:rPr lang="en-US" sz="3600" b="1" dirty="0" smtClean="0"/>
              <a:t>Hygiene-Others</a:t>
            </a:r>
            <a:endParaRPr lang="en-US" sz="36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1028700"/>
            <a:ext cx="71628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Courier New" pitchFamily="49" charset="0"/>
              <a:buChar char="o"/>
            </a:pPr>
            <a:r>
              <a:rPr lang="en-US" sz="2400" dirty="0" smtClean="0"/>
              <a:t>  Smoking, eating </a:t>
            </a:r>
            <a:r>
              <a:rPr lang="en-US" sz="2400" dirty="0" smtClean="0"/>
              <a:t>or chewing </a:t>
            </a:r>
            <a:r>
              <a:rPr lang="en-US" sz="2400" dirty="0" smtClean="0"/>
              <a:t>, 		</a:t>
            </a:r>
            <a:r>
              <a:rPr lang="en-US" sz="3200" dirty="0" smtClean="0">
                <a:solidFill>
                  <a:srgbClr val="FF0000"/>
                </a:solidFill>
                <a:sym typeface="Wingdings"/>
              </a:rPr>
              <a:t></a:t>
            </a:r>
            <a:endParaRPr lang="en-US" sz="2400" dirty="0" smtClean="0">
              <a:solidFill>
                <a:srgbClr val="FF0000"/>
              </a:solidFill>
            </a:endParaRPr>
          </a:p>
          <a:p>
            <a:pPr lvl="0"/>
            <a:r>
              <a:rPr lang="en-US" sz="2400" dirty="0" smtClean="0"/>
              <a:t>     during </a:t>
            </a:r>
            <a:r>
              <a:rPr lang="en-US" sz="2400" dirty="0" smtClean="0"/>
              <a:t>handling of </a:t>
            </a:r>
            <a:r>
              <a:rPr lang="en-US" sz="2400" dirty="0" smtClean="0"/>
              <a:t>food</a:t>
            </a:r>
          </a:p>
          <a:p>
            <a:pPr lvl="0">
              <a:buFont typeface="Courier New" pitchFamily="49" charset="0"/>
              <a:buChar char="o"/>
            </a:pPr>
            <a:r>
              <a:rPr lang="en-US" sz="2400" dirty="0" smtClean="0"/>
              <a:t>  Keep </a:t>
            </a:r>
            <a:r>
              <a:rPr lang="en-US" sz="2400" dirty="0" smtClean="0"/>
              <a:t>cuts and sores covered </a:t>
            </a:r>
            <a:r>
              <a:rPr lang="en-US" sz="2400" dirty="0" smtClean="0"/>
              <a:t>                       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sym typeface="Wingdings"/>
              </a:rPr>
              <a:t>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0"/>
            <a:r>
              <a:rPr lang="en-US" sz="2400" dirty="0" smtClean="0"/>
              <a:t> </a:t>
            </a:r>
            <a:r>
              <a:rPr lang="en-US" sz="2400" dirty="0" smtClean="0"/>
              <a:t>    with </a:t>
            </a:r>
            <a:r>
              <a:rPr lang="en-US" sz="2400" dirty="0" smtClean="0"/>
              <a:t>bandage.</a:t>
            </a:r>
          </a:p>
          <a:p>
            <a:pPr lvl="0">
              <a:buFont typeface="Courier New" pitchFamily="49" charset="0"/>
              <a:buChar char="o"/>
            </a:pPr>
            <a:r>
              <a:rPr lang="en-US" sz="2400" dirty="0" smtClean="0"/>
              <a:t>  Sitting </a:t>
            </a:r>
            <a:r>
              <a:rPr lang="en-US" sz="2400" dirty="0" smtClean="0"/>
              <a:t>on </a:t>
            </a:r>
            <a:r>
              <a:rPr lang="en-US" sz="2400" dirty="0" smtClean="0"/>
              <a:t>worktables.</a:t>
            </a:r>
            <a:r>
              <a:rPr lang="en-US" sz="2400" dirty="0" smtClean="0">
                <a:sym typeface="Wingdings"/>
              </a:rPr>
              <a:t> </a:t>
            </a:r>
            <a:r>
              <a:rPr lang="en-US" sz="2400" dirty="0" smtClean="0">
                <a:sym typeface="Wingdings"/>
              </a:rPr>
              <a:t>			</a:t>
            </a:r>
            <a:r>
              <a:rPr lang="en-US" sz="3200" dirty="0" smtClean="0">
                <a:solidFill>
                  <a:srgbClr val="FF0000"/>
                </a:solidFill>
                <a:sym typeface="Wingdings"/>
              </a:rPr>
              <a:t></a:t>
            </a:r>
            <a:endParaRPr lang="en-US" sz="2400" dirty="0" smtClean="0">
              <a:solidFill>
                <a:srgbClr val="FF0000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en-US" sz="2400" dirty="0" smtClean="0"/>
              <a:t>  Use </a:t>
            </a:r>
            <a:r>
              <a:rPr lang="en-US" sz="2400" dirty="0" smtClean="0"/>
              <a:t>gloves, tongs, </a:t>
            </a:r>
            <a:r>
              <a:rPr lang="en-US" sz="2400" dirty="0" err="1" smtClean="0"/>
              <a:t>pluckers</a:t>
            </a:r>
            <a:r>
              <a:rPr lang="en-US" sz="2400" dirty="0" smtClean="0"/>
              <a:t> &amp; </a:t>
            </a:r>
            <a:endParaRPr lang="en-US" sz="2400" dirty="0" smtClean="0"/>
          </a:p>
          <a:p>
            <a:pPr lvl="0"/>
            <a:r>
              <a:rPr lang="en-US" sz="2400" dirty="0" smtClean="0"/>
              <a:t> </a:t>
            </a:r>
            <a:r>
              <a:rPr lang="en-US" sz="2400" dirty="0" smtClean="0"/>
              <a:t>    other </a:t>
            </a:r>
            <a:r>
              <a:rPr lang="en-US" sz="2400" dirty="0" smtClean="0"/>
              <a:t>plating &amp; serving gears </a:t>
            </a:r>
            <a:r>
              <a:rPr lang="en-US" sz="2400" dirty="0" smtClean="0"/>
              <a:t>	             	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sym typeface="Wingdings"/>
              </a:rPr>
              <a:t>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0"/>
            <a:r>
              <a:rPr lang="en-US" sz="2400" dirty="0" smtClean="0"/>
              <a:t> </a:t>
            </a:r>
            <a:r>
              <a:rPr lang="en-US" sz="2400" dirty="0" smtClean="0"/>
              <a:t>    to </a:t>
            </a:r>
            <a:r>
              <a:rPr lang="en-US" sz="2400" dirty="0" smtClean="0"/>
              <a:t>keep the hand touch </a:t>
            </a:r>
            <a:r>
              <a:rPr lang="en-US" sz="2400" dirty="0" smtClean="0"/>
              <a:t>minimal</a:t>
            </a:r>
          </a:p>
          <a:p>
            <a:pPr lvl="0"/>
            <a:r>
              <a:rPr lang="en-US" sz="2400" dirty="0" smtClean="0"/>
              <a:t> </a:t>
            </a:r>
            <a:r>
              <a:rPr lang="en-US" sz="2400" dirty="0" smtClean="0"/>
              <a:t>    </a:t>
            </a:r>
            <a:r>
              <a:rPr lang="en-US" sz="2400" dirty="0" smtClean="0"/>
              <a:t>on food</a:t>
            </a:r>
            <a:r>
              <a:rPr lang="en-US" sz="2400" dirty="0" smtClean="0"/>
              <a:t>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BBD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TASK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028700"/>
            <a:ext cx="7086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 smtClean="0"/>
              <a:t>Divide The Class Into 4 Groups</a:t>
            </a:r>
          </a:p>
          <a:p>
            <a:pPr lvl="0"/>
            <a:endParaRPr lang="en-US" sz="2000" dirty="0" smtClean="0"/>
          </a:p>
          <a:p>
            <a:pPr lvl="0"/>
            <a:r>
              <a:rPr lang="en-US" sz="2000" b="1" dirty="0" smtClean="0"/>
              <a:t>1.Group_A-IMPORTANCE OF PERSONAL HYGIENE IN KITCHEN</a:t>
            </a:r>
            <a:endParaRPr lang="en-US" sz="2000" b="1" dirty="0" smtClean="0"/>
          </a:p>
          <a:p>
            <a:pPr lvl="0"/>
            <a:r>
              <a:rPr lang="en-US" dirty="0" smtClean="0"/>
              <a:t>Write &amp; Explain to the class</a:t>
            </a:r>
            <a:endParaRPr lang="en-US" sz="2000" dirty="0" smtClean="0"/>
          </a:p>
          <a:p>
            <a:pPr lvl="0"/>
            <a:r>
              <a:rPr lang="en-US" sz="2000" b="1" dirty="0" smtClean="0"/>
              <a:t>2.Group_B-HAND HYGIENE IN KITCHEN</a:t>
            </a:r>
            <a:endParaRPr lang="en-US" b="1" dirty="0" smtClean="0"/>
          </a:p>
          <a:p>
            <a:pPr lvl="0"/>
            <a:r>
              <a:rPr lang="en-US" dirty="0" smtClean="0"/>
              <a:t>Write </a:t>
            </a:r>
            <a:r>
              <a:rPr lang="en-US" dirty="0" smtClean="0"/>
              <a:t> &amp; </a:t>
            </a:r>
            <a:r>
              <a:rPr lang="en-US" sz="2000" dirty="0" smtClean="0"/>
              <a:t>Explain to the class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3.Group_C-HYGIENIC ETIQUETTES IN KITCHEN</a:t>
            </a:r>
            <a:endParaRPr lang="en-US" sz="2000" dirty="0" smtClean="0"/>
          </a:p>
          <a:p>
            <a:pPr lvl="0"/>
            <a:r>
              <a:rPr lang="en-US" dirty="0" smtClean="0"/>
              <a:t>Write</a:t>
            </a:r>
            <a:r>
              <a:rPr lang="en-US" sz="2000" dirty="0" smtClean="0"/>
              <a:t> &amp; Explain to the class</a:t>
            </a:r>
            <a:endParaRPr lang="en-US" sz="2000" dirty="0" smtClean="0"/>
          </a:p>
          <a:p>
            <a:pPr lvl="0"/>
            <a:r>
              <a:rPr lang="en-US" sz="2000" b="1" dirty="0" smtClean="0"/>
              <a:t>4.GROUP_D_STANDARDS OF HYGIENE OF HAIRS,DRESS,NAILS,BEARDS,MOUSTACHE,SHOES</a:t>
            </a:r>
          </a:p>
          <a:p>
            <a:r>
              <a:rPr lang="en-US" sz="2000" dirty="0" smtClean="0"/>
              <a:t>Write &amp; Explain to the class</a:t>
            </a:r>
            <a:endParaRPr lang="en-US" sz="2400" dirty="0" smtClean="0"/>
          </a:p>
          <a:p>
            <a:pPr lvl="0"/>
            <a:endParaRPr lang="en-US" sz="2000" b="1" dirty="0" smtClean="0"/>
          </a:p>
          <a:p>
            <a:pPr lvl="0"/>
            <a:endParaRPr lang="en-US" sz="2000" b="1" dirty="0" smtClean="0"/>
          </a:p>
          <a:p>
            <a:pPr lvl="0"/>
            <a:endParaRPr lang="en-US" sz="2000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326</Words>
  <Application>Microsoft Office PowerPoint</Application>
  <PresentationFormat>On-screen Show (16:10)</PresentationFormat>
  <Paragraphs>94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IHM</dc:creator>
  <cp:lastModifiedBy>IHM</cp:lastModifiedBy>
  <cp:revision>56</cp:revision>
  <dcterms:created xsi:type="dcterms:W3CDTF">2022-07-04T04:47:12Z</dcterms:created>
  <dcterms:modified xsi:type="dcterms:W3CDTF">2022-07-07T04:54:43Z</dcterms:modified>
</cp:coreProperties>
</file>