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71" r:id="rId4"/>
    <p:sldId id="274" r:id="rId5"/>
    <p:sldId id="280" r:id="rId6"/>
    <p:sldId id="281" r:id="rId7"/>
    <p:sldId id="283" r:id="rId8"/>
    <p:sldId id="285" r:id="rId9"/>
    <p:sldId id="286" r:id="rId10"/>
    <p:sldId id="287" r:id="rId11"/>
    <p:sldId id="282" r:id="rId12"/>
    <p:sldId id="272" r:id="rId13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BBD"/>
    <a:srgbClr val="5F4C4C"/>
    <a:srgbClr val="01EDF9"/>
    <a:srgbClr val="01DAE5"/>
    <a:srgbClr val="8F18BE"/>
    <a:srgbClr val="B53AE6"/>
    <a:srgbClr val="01CBD5"/>
    <a:srgbClr val="DCA3F3"/>
    <a:srgbClr val="01ACB6"/>
    <a:srgbClr val="633B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3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B545F-3625-4D11-BA84-F47508A90445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975A8-EE50-4CF8-9C3B-C2E05BE060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90388-BC4D-4DD0-A4A1-178517420D83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ED6BE-A480-4533-A23D-FC0AB797B7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F8BBD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67400" y="5219700"/>
            <a:ext cx="2895600" cy="304271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Enter your signature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Slide -1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3962400" y="1028700"/>
            <a:ext cx="44196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+mn-lt"/>
              </a:rPr>
              <a:t>B.Sc.</a:t>
            </a:r>
            <a:r>
              <a:rPr lang="en-US" sz="3200" b="1" baseline="0" dirty="0" smtClean="0">
                <a:solidFill>
                  <a:srgbClr val="C00000"/>
                </a:solidFill>
                <a:latin typeface="+mn-lt"/>
              </a:rPr>
              <a:t> IN </a:t>
            </a:r>
          </a:p>
          <a:p>
            <a:pPr algn="ctr"/>
            <a:r>
              <a:rPr lang="en-US" sz="3200" b="1" baseline="0" dirty="0" smtClean="0">
                <a:solidFill>
                  <a:srgbClr val="C00000"/>
                </a:solidFill>
                <a:latin typeface="+mn-lt"/>
              </a:rPr>
              <a:t>HOTEL &amp; HOSPITALITY</a:t>
            </a:r>
          </a:p>
          <a:p>
            <a:pPr algn="ctr"/>
            <a:r>
              <a:rPr lang="en-US" sz="3200" b="1" baseline="0" dirty="0" smtClean="0">
                <a:solidFill>
                  <a:srgbClr val="C00000"/>
                </a:solidFill>
                <a:latin typeface="+mn-lt"/>
              </a:rPr>
              <a:t> MANAGEMENT</a:t>
            </a:r>
            <a:endParaRPr lang="en-US" sz="2800" b="1" baseline="0" dirty="0" smtClean="0">
              <a:solidFill>
                <a:srgbClr val="C00000"/>
              </a:solidFill>
              <a:latin typeface="+mn-lt"/>
            </a:endParaRPr>
          </a:p>
          <a:p>
            <a:pPr algn="ctr"/>
            <a:r>
              <a:rPr lang="en-US" sz="2800" b="1" baseline="0" dirty="0" smtClean="0">
                <a:solidFill>
                  <a:srgbClr val="633B28"/>
                </a:solidFill>
                <a:latin typeface="+mn-lt"/>
              </a:rPr>
              <a:t>SEMESTER-1</a:t>
            </a:r>
          </a:p>
          <a:p>
            <a:pPr algn="ctr"/>
            <a:r>
              <a:rPr lang="en-US" sz="3600" b="1" baseline="0" dirty="0" smtClean="0">
                <a:solidFill>
                  <a:srgbClr val="633B28"/>
                </a:solidFill>
                <a:latin typeface="+mn-lt"/>
              </a:rPr>
              <a:t>Egg Cookery</a:t>
            </a:r>
            <a:endParaRPr lang="en-US" sz="2800" b="1" baseline="0" dirty="0" smtClean="0">
              <a:solidFill>
                <a:srgbClr val="633B28"/>
              </a:solidFill>
              <a:latin typeface="+mn-lt"/>
            </a:endParaRPr>
          </a:p>
          <a:p>
            <a:pPr algn="ctr"/>
            <a:endParaRPr lang="en-US" sz="2800" b="1" dirty="0">
              <a:solidFill>
                <a:srgbClr val="633B28"/>
              </a:solidFill>
              <a:latin typeface="+mn-lt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2286000" cy="5715000"/>
          </a:xfrm>
          <a:prstGeom prst="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28600" y="0"/>
            <a:ext cx="2286000" cy="5715000"/>
          </a:xfrm>
          <a:prstGeom prst="rect">
            <a:avLst/>
          </a:prstGeom>
          <a:solidFill>
            <a:srgbClr val="01AC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09600" y="0"/>
            <a:ext cx="2286000" cy="5715000"/>
          </a:xfrm>
          <a:prstGeom prst="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1143000" y="0"/>
            <a:ext cx="2286000" cy="5715000"/>
          </a:xfrm>
          <a:prstGeom prst="rect">
            <a:avLst/>
          </a:prstGeom>
          <a:solidFill>
            <a:srgbClr val="B53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057400" y="0"/>
            <a:ext cx="1143000" cy="5715000"/>
          </a:xfrm>
          <a:prstGeom prst="rect">
            <a:avLst/>
          </a:prstGeom>
          <a:solidFill>
            <a:srgbClr val="01D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 userDrawn="1"/>
        </p:nvSpPr>
        <p:spPr>
          <a:xfrm>
            <a:off x="2133600" y="1866900"/>
            <a:ext cx="533400" cy="533400"/>
          </a:xfrm>
          <a:prstGeom prst="round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>
            <a:off x="2514600" y="2705100"/>
            <a:ext cx="533400" cy="533400"/>
          </a:xfrm>
          <a:prstGeom prst="roundRect">
            <a:avLst/>
          </a:prstGeom>
          <a:solidFill>
            <a:srgbClr val="DCA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 userDrawn="1"/>
        </p:nvSpPr>
        <p:spPr>
          <a:xfrm>
            <a:off x="2133600" y="3771900"/>
            <a:ext cx="533400" cy="533400"/>
          </a:xfrm>
          <a:prstGeom prst="roundRect">
            <a:avLst/>
          </a:prstGeom>
          <a:solidFill>
            <a:srgbClr val="B53A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 userDrawn="1"/>
        </p:nvSpPr>
        <p:spPr>
          <a:xfrm>
            <a:off x="2362200" y="4762500"/>
            <a:ext cx="533400" cy="533400"/>
          </a:xfrm>
          <a:prstGeom prst="round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 userDrawn="1"/>
        </p:nvSpPr>
        <p:spPr>
          <a:xfrm>
            <a:off x="2514600" y="952500"/>
            <a:ext cx="533400" cy="533400"/>
          </a:xfrm>
          <a:prstGeom prst="roundRect">
            <a:avLst/>
          </a:prstGeom>
          <a:solidFill>
            <a:srgbClr val="B53A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 userDrawn="1"/>
        </p:nvSpPr>
        <p:spPr>
          <a:xfrm>
            <a:off x="2133600" y="114300"/>
            <a:ext cx="533400" cy="533400"/>
          </a:xfrm>
          <a:prstGeom prst="roundRect">
            <a:avLst/>
          </a:prstGeom>
          <a:solidFill>
            <a:srgbClr val="DCA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 userDrawn="1"/>
        </p:nvSpPr>
        <p:spPr>
          <a:xfrm>
            <a:off x="6705600" y="39243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+mj-lt"/>
              </a:rPr>
              <a:t>Enter Your Name &amp; Designation Here</a:t>
            </a:r>
            <a:endParaRPr lang="en-US" sz="12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5602" name="Picture 2" descr="Free Man in White Chef Uniform Sitting on Chair Stock Photo"/>
          <p:cNvPicPr>
            <a:picLocks noChangeAspect="1" noChangeArrowheads="1"/>
          </p:cNvPicPr>
          <p:nvPr userDrawn="1"/>
        </p:nvPicPr>
        <p:blipFill>
          <a:blip r:embed="rId2"/>
          <a:srcRect r="16667"/>
          <a:stretch>
            <a:fillRect/>
          </a:stretch>
        </p:blipFill>
        <p:spPr bwMode="auto">
          <a:xfrm>
            <a:off x="-1524000" y="0"/>
            <a:ext cx="3810000" cy="5715000"/>
          </a:xfrm>
          <a:prstGeom prst="ellipse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01E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B.Sc. In H&amp;HA Semester-1     EGG COOKERY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8991600" y="0"/>
            <a:ext cx="152400" cy="5715000"/>
            <a:chOff x="8991600" y="0"/>
            <a:chExt cx="152400" cy="5715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8991600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9098281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0" y="0"/>
            <a:ext cx="152400" cy="5715000"/>
            <a:chOff x="8991600" y="0"/>
            <a:chExt cx="152400" cy="57150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8991600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9098281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B.Sc. In H&amp;HA Semester-1     EGG COOKERY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657600" y="5410729"/>
            <a:ext cx="2133600" cy="304271"/>
          </a:xfrm>
        </p:spPr>
        <p:txBody>
          <a:bodyPr/>
          <a:lstStyle/>
          <a:p>
            <a:r>
              <a:rPr lang="en-US" smtClean="0"/>
              <a:t>B.Sc. In H&amp;HA Semester-1     EGG COOKERY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67400" y="5410729"/>
            <a:ext cx="2895600" cy="304271"/>
          </a:xfrm>
        </p:spPr>
        <p:txBody>
          <a:bodyPr/>
          <a:lstStyle/>
          <a:p>
            <a:r>
              <a:rPr lang="en-US" dirty="0" smtClean="0"/>
              <a:t>Enter your signature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SCOPE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257300"/>
            <a:ext cx="609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/>
              <a:t>Selection Of an Egg</a:t>
            </a:r>
          </a:p>
          <a:p>
            <a:pPr lvl="3">
              <a:buFont typeface="Courier New" pitchFamily="49" charset="0"/>
              <a:buChar char="o"/>
            </a:pPr>
            <a:r>
              <a:rPr lang="en-US" sz="2000" dirty="0" smtClean="0"/>
              <a:t>How to Check freshness</a:t>
            </a:r>
          </a:p>
          <a:p>
            <a:pPr lvl="3">
              <a:buFont typeface="Courier New" pitchFamily="49" charset="0"/>
              <a:buChar char="o"/>
            </a:pPr>
            <a:r>
              <a:rPr lang="en-US" sz="2000" dirty="0" smtClean="0"/>
              <a:t>Storage</a:t>
            </a:r>
          </a:p>
          <a:p>
            <a:pPr lvl="3">
              <a:buFont typeface="Courier New" pitchFamily="49" charset="0"/>
              <a:buChar char="o"/>
            </a:pPr>
            <a:r>
              <a:rPr lang="en-US" sz="2000" smtClean="0"/>
              <a:t>Diseases</a:t>
            </a:r>
            <a:endParaRPr lang="en-US" sz="2000" dirty="0" smtClean="0"/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Uses of Eggs in food production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Egg preparation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693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SELECTION OF AN EGG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11811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1028700"/>
            <a:ext cx="7620000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dirty="0" smtClean="0">
                <a:ea typeface="Calibri"/>
                <a:cs typeface="Times New Roman"/>
              </a:rPr>
              <a:t>The egg shell should be cleaned well shaped long and slightly rough. 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endParaRPr lang="en-US" dirty="0" smtClean="0">
              <a:ea typeface="Calibri"/>
              <a:cs typeface="Times New Roman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dirty="0" smtClean="0">
                <a:ea typeface="Calibri"/>
                <a:cs typeface="Times New Roman"/>
              </a:rPr>
              <a:t>When eggs are broken there should be a high proportion of thick white to thin white. If an egg is kept the thick white gradually changes into their white and water passes from the White into the Yolk. 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endParaRPr lang="en-US" dirty="0" smtClean="0">
              <a:ea typeface="Calibri"/>
              <a:cs typeface="Times New Roman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dirty="0" smtClean="0">
                <a:ea typeface="Calibri"/>
                <a:cs typeface="Times New Roman"/>
              </a:rPr>
              <a:t>Yolk should be firm, round (not flattened) and of a good even </a:t>
            </a:r>
            <a:r>
              <a:rPr lang="en-US" dirty="0" err="1" smtClean="0">
                <a:ea typeface="Calibri"/>
                <a:cs typeface="Times New Roman"/>
              </a:rPr>
              <a:t>colour</a:t>
            </a:r>
            <a:r>
              <a:rPr lang="en-US" dirty="0" smtClean="0">
                <a:ea typeface="Calibri"/>
                <a:cs typeface="Times New Roman"/>
              </a:rPr>
              <a:t>. As eggs are kept the Yolk loses strength and begins to flatten, water evaporates from the egg and is replaced by air. 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endParaRPr lang="en-US" dirty="0" smtClean="0">
              <a:ea typeface="Calibri"/>
              <a:cs typeface="Times New Roman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dirty="0" smtClean="0">
                <a:ea typeface="Calibri"/>
                <a:cs typeface="Times New Roman"/>
              </a:rPr>
              <a:t>Eggs in the Shell should be free from cracks, leaking and obvious wholes. 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Courier New"/>
              <a:buChar char="o"/>
            </a:pPr>
            <a:r>
              <a:rPr lang="en-US" dirty="0" smtClean="0">
                <a:ea typeface="Calibri"/>
                <a:cs typeface="Times New Roman"/>
              </a:rPr>
              <a:t>All eggs in the Shell should be free from cracks ,leaking and obvious holes </a:t>
            </a:r>
            <a:endParaRPr lang="en-US" dirty="0"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2667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HOW TO CHECK FRESHNESS OF AN EGG?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028700"/>
            <a:ext cx="4572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000" dirty="0" smtClean="0"/>
              <a:t>A fresh egg is heavy and should feel well filled and loses a tiny fraction of water through the porous shell. </a:t>
            </a:r>
          </a:p>
          <a:p>
            <a:r>
              <a:rPr lang="en-US" sz="2000" dirty="0" smtClean="0"/>
              <a:t>It is easy to test the freshness of an egg by plunging it into salted water </a:t>
            </a:r>
          </a:p>
          <a:p>
            <a:pPr lvl="2">
              <a:buFont typeface="Wingdings" pitchFamily="2" charset="2"/>
              <a:buChar char="ü"/>
            </a:pPr>
            <a:r>
              <a:rPr lang="en-US" sz="2000" dirty="0" smtClean="0"/>
              <a:t>An egg up to three days old will fall at once to the bottom. </a:t>
            </a:r>
          </a:p>
          <a:p>
            <a:pPr lvl="2">
              <a:buFont typeface="Wingdings" pitchFamily="2" charset="2"/>
              <a:buChar char="ü"/>
            </a:pPr>
            <a:r>
              <a:rPr lang="en-US" sz="2000" dirty="0" smtClean="0"/>
              <a:t>An egg 3 to 6 days old will float Halfway up the water. </a:t>
            </a:r>
          </a:p>
          <a:p>
            <a:pPr lvl="2">
              <a:buFont typeface="Wingdings" pitchFamily="2" charset="2"/>
              <a:buChar char="ü"/>
            </a:pPr>
            <a:r>
              <a:rPr lang="en-US" sz="2000" dirty="0" smtClean="0"/>
              <a:t>If it is bad it floats horizontally on top of the water. </a:t>
            </a:r>
          </a:p>
          <a:p>
            <a:pPr lvl="0">
              <a:buFont typeface="Courier New" pitchFamily="49" charset="0"/>
              <a:buChar char="o"/>
            </a:pPr>
            <a:endParaRPr lang="en-US" sz="2000" dirty="0" smtClean="0"/>
          </a:p>
          <a:p>
            <a:pPr>
              <a:buFont typeface="Courier New" pitchFamily="49" charset="0"/>
              <a:buChar char="o"/>
            </a:pPr>
            <a:endParaRPr lang="en-US" sz="2000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 dirty="0"/>
          </a:p>
        </p:txBody>
      </p:sp>
      <p:pic>
        <p:nvPicPr>
          <p:cNvPr id="10242" name="Picture 2" descr="Free Brown Egg in Clear Glass Container Stock Photo"/>
          <p:cNvPicPr>
            <a:picLocks noChangeAspect="1" noChangeArrowheads="1"/>
          </p:cNvPicPr>
          <p:nvPr/>
        </p:nvPicPr>
        <p:blipFill>
          <a:blip r:embed="rId2"/>
          <a:srcRect l="26667" t="28000" r="22667"/>
          <a:stretch>
            <a:fillRect/>
          </a:stretch>
        </p:blipFill>
        <p:spPr bwMode="auto">
          <a:xfrm>
            <a:off x="5638800" y="1562100"/>
            <a:ext cx="3048000" cy="28875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2667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HOW TO CHECK FRESHNESS OF AN EGG?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028700"/>
            <a:ext cx="4495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2. Another method is to break the egg into a plate. </a:t>
            </a:r>
          </a:p>
          <a:p>
            <a:pPr lvl="2">
              <a:buFont typeface="Wingdings" pitchFamily="2" charset="2"/>
              <a:buChar char="ü"/>
            </a:pPr>
            <a:r>
              <a:rPr lang="en-US" sz="2000" dirty="0" smtClean="0"/>
              <a:t>If the Yolk is compact and positioned in the centre of the egg </a:t>
            </a:r>
            <a:r>
              <a:rPr lang="en-US" sz="2000" dirty="0" smtClean="0"/>
              <a:t>is fresh</a:t>
            </a:r>
            <a:r>
              <a:rPr lang="en-US" sz="2000" dirty="0" smtClean="0"/>
              <a:t>. </a:t>
            </a:r>
          </a:p>
          <a:p>
            <a:pPr lvl="2">
              <a:buFont typeface="Wingdings" pitchFamily="2" charset="2"/>
              <a:buChar char="ü"/>
            </a:pPr>
            <a:r>
              <a:rPr lang="en-US" sz="2000" dirty="0" smtClean="0"/>
              <a:t>If the egg is 1 week old the Yolk is not in the centre. </a:t>
            </a:r>
          </a:p>
          <a:p>
            <a:pPr lvl="2">
              <a:buFont typeface="Wingdings" pitchFamily="2" charset="2"/>
              <a:buChar char="ü"/>
            </a:pPr>
            <a:r>
              <a:rPr lang="en-US" sz="2000" dirty="0" smtClean="0"/>
              <a:t>In the at that is 2-3 weeks old the </a:t>
            </a:r>
            <a:r>
              <a:rPr lang="en-US" sz="2000" dirty="0" smtClean="0"/>
              <a:t>Yolk </a:t>
            </a:r>
            <a:r>
              <a:rPr lang="en-US" sz="2000" dirty="0" smtClean="0"/>
              <a:t>has a tendency to spread. </a:t>
            </a:r>
          </a:p>
          <a:p>
            <a:pPr lvl="0">
              <a:buFont typeface="Courier New" pitchFamily="49" charset="0"/>
              <a:buChar char="o"/>
            </a:pPr>
            <a:endParaRPr lang="en-US" sz="2000" dirty="0" smtClean="0"/>
          </a:p>
          <a:p>
            <a:pPr>
              <a:buFont typeface="Courier New" pitchFamily="49" charset="0"/>
              <a:buChar char="o"/>
            </a:pPr>
            <a:endParaRPr lang="en-US" sz="2000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 dirty="0"/>
          </a:p>
        </p:txBody>
      </p:sp>
      <p:pic>
        <p:nvPicPr>
          <p:cNvPr id="9218" name="Picture 2" descr="Free Cracked egg on pan for cooking breakfast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1485900"/>
            <a:ext cx="3200400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2667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HOW TO CHECK FRESHNESS OF AN EGG?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485900"/>
            <a:ext cx="4724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3. The freshness of an egg can also be tested by holding it up to light a very small air chamber indicates a very fresh egg. </a:t>
            </a:r>
          </a:p>
          <a:p>
            <a:pPr lvl="0">
              <a:buFont typeface="Courier New" pitchFamily="49" charset="0"/>
              <a:buChar char="o"/>
            </a:pPr>
            <a:endParaRPr lang="en-US" sz="2000" dirty="0" smtClean="0"/>
          </a:p>
          <a:p>
            <a:pPr>
              <a:buFont typeface="Courier New" pitchFamily="49" charset="0"/>
              <a:buChar char="o"/>
            </a:pPr>
            <a:endParaRPr lang="en-US" sz="2000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 dirty="0"/>
          </a:p>
        </p:txBody>
      </p:sp>
      <p:pic>
        <p:nvPicPr>
          <p:cNvPr id="8196" name="Picture 4" descr="Free stock photo of abstract composition, architecture, astronomy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1333500"/>
            <a:ext cx="1832458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2667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STORAGE OF AN EGG</a:t>
            </a:r>
            <a:endParaRPr lang="en-US" sz="3600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1703338"/>
            <a:ext cx="792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Egg whole in shell 		5 to 7 days 		33 -38 F /1-3 C</a:t>
            </a:r>
          </a:p>
          <a:p>
            <a:r>
              <a:rPr lang="en-US" dirty="0" smtClean="0"/>
              <a:t>Eggs whole Fluids 		2 to 3 days 		29-32 F/ - 1 to 0 C </a:t>
            </a:r>
          </a:p>
          <a:p>
            <a:r>
              <a:rPr lang="en-US" dirty="0" smtClean="0"/>
              <a:t>Eggs frozen  		1 to 2 months 		-10 to 0  F/-23 to -18 C </a:t>
            </a:r>
          </a:p>
          <a:p>
            <a:r>
              <a:rPr lang="en-US" dirty="0" smtClean="0"/>
              <a:t>Eggs Dried 		1- 2 months 		 -4 to 0 F/4 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2667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STORAGE OF AN EGG</a:t>
            </a:r>
            <a:endParaRPr lang="en-US" sz="3600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14400" y="1028700"/>
            <a:ext cx="7391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POINTS TO BE NOTED</a:t>
            </a:r>
          </a:p>
          <a:p>
            <a:endParaRPr lang="en-US" sz="2000" b="1" dirty="0" smtClean="0"/>
          </a:p>
          <a:p>
            <a:pPr lvl="0">
              <a:buFont typeface="Wingdings" pitchFamily="2" charset="2"/>
              <a:buChar char="ü"/>
            </a:pPr>
            <a:r>
              <a:rPr lang="en-US" sz="2000" dirty="0" smtClean="0"/>
              <a:t>Fresh eggs should be used within a month and stored and washed with the pointed and down in the least cold part of the refrigerator. </a:t>
            </a:r>
          </a:p>
          <a:p>
            <a:pPr lvl="0">
              <a:buFont typeface="Wingdings" pitchFamily="2" charset="2"/>
              <a:buChar char="ü"/>
            </a:pPr>
            <a:endParaRPr lang="en-US" sz="2000" dirty="0" smtClean="0"/>
          </a:p>
          <a:p>
            <a:pPr lvl="0">
              <a:buFont typeface="Wingdings" pitchFamily="2" charset="2"/>
              <a:buChar char="ü"/>
            </a:pPr>
            <a:r>
              <a:rPr lang="en-US" sz="2000" dirty="0" smtClean="0"/>
              <a:t>The egg and the egg shell are permeable to Smells. </a:t>
            </a:r>
          </a:p>
          <a:p>
            <a:pPr lvl="0">
              <a:buFont typeface="Wingdings" pitchFamily="2" charset="2"/>
              <a:buChar char="ü"/>
            </a:pPr>
            <a:endParaRPr lang="en-US" sz="2000" dirty="0" smtClean="0"/>
          </a:p>
          <a:p>
            <a:pPr lvl="0">
              <a:buFont typeface="Wingdings" pitchFamily="2" charset="2"/>
              <a:buChar char="ü"/>
            </a:pPr>
            <a:r>
              <a:rPr lang="en-US" sz="2000" dirty="0" smtClean="0"/>
              <a:t>Hard- boiled egg will keep for four days unshelled two days, if shelled. </a:t>
            </a:r>
          </a:p>
          <a:p>
            <a:pPr lvl="0">
              <a:buFont typeface="Wingdings" pitchFamily="2" charset="2"/>
              <a:buChar char="ü"/>
            </a:pPr>
            <a:endParaRPr lang="en-US" sz="2000" dirty="0" smtClean="0"/>
          </a:p>
          <a:p>
            <a:pPr lvl="0">
              <a:buFont typeface="Wingdings" pitchFamily="2" charset="2"/>
              <a:buChar char="ü"/>
            </a:pPr>
            <a:r>
              <a:rPr lang="en-US" sz="2000" dirty="0" smtClean="0"/>
              <a:t>Hard- boiled egg pickle in flavored vinegar and sterilized will keep for months.</a:t>
            </a:r>
          </a:p>
          <a:p>
            <a:pPr lvl="0">
              <a:buFont typeface="Wingdings" pitchFamily="2" charset="2"/>
              <a:buChar char="ü"/>
            </a:pPr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r>
              <a:rPr lang="en-US" sz="2000" dirty="0" smtClean="0"/>
              <a:t> </a:t>
            </a:r>
          </a:p>
          <a:p>
            <a:pPr lvl="0"/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2667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STORAGE OF AN EGG</a:t>
            </a:r>
            <a:endParaRPr lang="en-US" sz="3600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14400" y="1028700"/>
            <a:ext cx="5638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POINTS TO BE NOTED</a:t>
            </a:r>
          </a:p>
          <a:p>
            <a:pPr lvl="0"/>
            <a:endParaRPr lang="en-US" sz="2000" dirty="0" smtClean="0"/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A raw egg yolk will keep for 24 hours. </a:t>
            </a:r>
          </a:p>
          <a:p>
            <a:pPr>
              <a:buFont typeface="Wingdings" pitchFamily="2" charset="2"/>
              <a:buChar char="ü"/>
            </a:pPr>
            <a:endParaRPr lang="en-US" sz="2000" dirty="0" smtClean="0"/>
          </a:p>
          <a:p>
            <a:pPr lvl="0">
              <a:buFont typeface="Wingdings" pitchFamily="2" charset="2"/>
              <a:buChar char="ü"/>
            </a:pPr>
            <a:r>
              <a:rPr lang="en-US" sz="2000" dirty="0" smtClean="0"/>
              <a:t>A raw egg white will keep for 6 to 12 hours. </a:t>
            </a:r>
          </a:p>
          <a:p>
            <a:pPr lvl="0">
              <a:buFont typeface="Wingdings" pitchFamily="2" charset="2"/>
              <a:buChar char="ü"/>
            </a:pPr>
            <a:endParaRPr lang="en-US" sz="2000" dirty="0" smtClean="0"/>
          </a:p>
          <a:p>
            <a:pPr lvl="0">
              <a:buFont typeface="Wingdings" pitchFamily="2" charset="2"/>
              <a:buChar char="ü"/>
            </a:pPr>
            <a:r>
              <a:rPr lang="en-US" sz="2000" dirty="0" smtClean="0"/>
              <a:t>Dessert containing raw eggs should be eaten within 24 hours. </a:t>
            </a:r>
          </a:p>
          <a:p>
            <a:pPr lvl="0">
              <a:buFont typeface="Wingdings" pitchFamily="2" charset="2"/>
              <a:buChar char="ü"/>
            </a:pPr>
            <a:endParaRPr lang="en-US" sz="2000" dirty="0" smtClean="0"/>
          </a:p>
          <a:p>
            <a:pPr lvl="0">
              <a:buFont typeface="Wingdings" pitchFamily="2" charset="2"/>
              <a:buChar char="ü"/>
            </a:pPr>
            <a:r>
              <a:rPr lang="en-US" sz="2000" dirty="0" smtClean="0"/>
              <a:t>Fresh eggs can be frozen if they are broken into a bowl and poured into suitable containers. </a:t>
            </a:r>
            <a:endParaRPr lang="en-US" sz="2000" dirty="0"/>
          </a:p>
        </p:txBody>
      </p:sp>
      <p:pic>
        <p:nvPicPr>
          <p:cNvPr id="5122" name="Picture 2" descr="Free Raw eggs in carton box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1485900"/>
            <a:ext cx="18288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2667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EGGS AND DISEASES</a:t>
            </a:r>
            <a:endParaRPr lang="en-US" sz="3600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66800" y="1409700"/>
            <a:ext cx="5029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Raw egg yolks are a potentially hazardous food due to the possible presence of salmonella bacteria Salmonella bacteria are killed when the egg are held at a temperature of at least 60 degree centigrade for </a:t>
            </a:r>
            <a:r>
              <a:rPr lang="en-US" sz="2000" dirty="0" err="1" smtClean="0"/>
              <a:t>for</a:t>
            </a:r>
            <a:r>
              <a:rPr lang="en-US" sz="2000" dirty="0" smtClean="0"/>
              <a:t> minimum of three and half minutes the bacteria is also killed instantly at 71 degrees fried egg .Poached eggs  should be served only at customer request</a:t>
            </a:r>
            <a:endParaRPr lang="en-US" sz="2000" dirty="0"/>
          </a:p>
        </p:txBody>
      </p:sp>
      <p:pic>
        <p:nvPicPr>
          <p:cNvPr id="4098" name="Picture 2" descr="Free Crop unrecognizable woman grasping brown egg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1181100"/>
            <a:ext cx="18288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2667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USES OF EGG IN FOOD PRODUCTION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485900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Courier New" pitchFamily="49" charset="0"/>
              <a:buChar char="o"/>
            </a:pPr>
            <a:endParaRPr lang="en-US" sz="2000" dirty="0" smtClean="0"/>
          </a:p>
          <a:p>
            <a:pPr>
              <a:buFont typeface="Courier New" pitchFamily="49" charset="0"/>
              <a:buChar char="o"/>
            </a:pPr>
            <a:endParaRPr lang="en-US" sz="2000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143000" y="1028700"/>
            <a:ext cx="4572000" cy="40626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smtClean="0"/>
              <a:t>In kitchen they have innumerable </a:t>
            </a:r>
            <a:r>
              <a:rPr lang="en-US" sz="2000" dirty="0" err="1" smtClean="0"/>
              <a:t>uses,they</a:t>
            </a:r>
            <a:r>
              <a:rPr lang="en-US" sz="2000" dirty="0" smtClean="0"/>
              <a:t> serve as: </a:t>
            </a:r>
          </a:p>
          <a:p>
            <a:r>
              <a:rPr lang="en-US" sz="2000" dirty="0" smtClean="0"/>
              <a:t>1. Binding agent </a:t>
            </a:r>
          </a:p>
          <a:p>
            <a:r>
              <a:rPr lang="en-US" sz="2000" dirty="0" smtClean="0"/>
              <a:t>2. Coating agent</a:t>
            </a:r>
          </a:p>
          <a:p>
            <a:r>
              <a:rPr lang="en-US" sz="2000" dirty="0" smtClean="0"/>
              <a:t>3. Leavening agent </a:t>
            </a:r>
          </a:p>
          <a:p>
            <a:r>
              <a:rPr lang="en-US" sz="2000" dirty="0" smtClean="0"/>
              <a:t>4. Emulsification </a:t>
            </a:r>
          </a:p>
          <a:p>
            <a:r>
              <a:rPr lang="en-US" sz="2000" dirty="0" smtClean="0"/>
              <a:t>5. Glazing- Enhances </a:t>
            </a:r>
            <a:r>
              <a:rPr lang="en-US" sz="2000" dirty="0" err="1" smtClean="0"/>
              <a:t>Colour</a:t>
            </a:r>
            <a:r>
              <a:rPr lang="en-US" sz="2000" dirty="0" smtClean="0"/>
              <a:t> and Sheen </a:t>
            </a:r>
          </a:p>
          <a:p>
            <a:r>
              <a:rPr lang="en-US" sz="2000" dirty="0" smtClean="0"/>
              <a:t>6. In force meats </a:t>
            </a:r>
          </a:p>
          <a:p>
            <a:r>
              <a:rPr lang="en-US" sz="2000" dirty="0" smtClean="0"/>
              <a:t>7. Enriches and enhances </a:t>
            </a:r>
            <a:r>
              <a:rPr lang="en-US" sz="2000" dirty="0" err="1" smtClean="0"/>
              <a:t>flavour</a:t>
            </a:r>
            <a:r>
              <a:rPr lang="en-US" sz="2000" dirty="0" smtClean="0"/>
              <a:t> and taste </a:t>
            </a:r>
          </a:p>
          <a:p>
            <a:r>
              <a:rPr lang="en-US" sz="2000" dirty="0" smtClean="0"/>
              <a:t>8. Thickening agent </a:t>
            </a:r>
          </a:p>
          <a:p>
            <a:r>
              <a:rPr lang="en-US" sz="2000" dirty="0" smtClean="0"/>
              <a:t>9. Decoration and garnishing of dishes </a:t>
            </a:r>
          </a:p>
          <a:p>
            <a:r>
              <a:rPr lang="en-US" sz="2000" dirty="0" smtClean="0"/>
              <a:t>10.Clarifying agent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EGG PREPARATIONS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1181100"/>
            <a:ext cx="5410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Eggs a la </a:t>
            </a:r>
            <a:r>
              <a:rPr lang="en-US" sz="2000" dirty="0" err="1" smtClean="0"/>
              <a:t>coque</a:t>
            </a:r>
            <a:r>
              <a:rPr lang="en-US" sz="2000" dirty="0" smtClean="0"/>
              <a:t>	Boiled Eggs 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Eggs En Cocotte	Eggs cooked in individual dishes    </a:t>
            </a:r>
          </a:p>
          <a:p>
            <a:pPr lvl="0"/>
            <a:r>
              <a:rPr lang="en-US" sz="2000" dirty="0" smtClean="0"/>
              <a:t>                                 in a </a:t>
            </a:r>
            <a:r>
              <a:rPr lang="en-US" sz="2000" dirty="0" err="1" smtClean="0"/>
              <a:t>bain</a:t>
            </a:r>
            <a:r>
              <a:rPr lang="en-US" sz="2000" dirty="0" smtClean="0"/>
              <a:t> </a:t>
            </a:r>
            <a:r>
              <a:rPr lang="en-US" sz="2000" dirty="0" err="1" smtClean="0"/>
              <a:t>marie</a:t>
            </a:r>
            <a:r>
              <a:rPr lang="en-US" sz="2000" dirty="0" smtClean="0"/>
              <a:t> in the oven. 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Eggs Sur le Plat	Shirred eggs-Eggs cooked in a </a:t>
            </a:r>
          </a:p>
          <a:p>
            <a:pPr lvl="0"/>
            <a:r>
              <a:rPr lang="en-US" sz="2000" dirty="0" smtClean="0"/>
              <a:t>                                pan or in individual dishes in a    </a:t>
            </a:r>
          </a:p>
          <a:p>
            <a:pPr lvl="0"/>
            <a:r>
              <a:rPr lang="en-US" sz="2000" dirty="0" smtClean="0"/>
              <a:t>                                cool oven. 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Fried Eggs	Sunny side up or down 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Hard Boiled Eggs 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err="1" smtClean="0"/>
              <a:t>Omelletes</a:t>
            </a:r>
            <a:r>
              <a:rPr lang="en-US" sz="2000" dirty="0" smtClean="0"/>
              <a:t> 	</a:t>
            </a:r>
            <a:r>
              <a:rPr lang="en-US" sz="2000" dirty="0" err="1" smtClean="0"/>
              <a:t>Plain,Stuffed</a:t>
            </a:r>
            <a:endParaRPr lang="en-US" sz="2000" dirty="0" smtClean="0"/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Poached Eggs 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Scrambled Eggs 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Soft Boiled Eggs etc.</a:t>
            </a:r>
            <a:endParaRPr lang="en-US" sz="20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    EGG COOKERY</a:t>
            </a:r>
            <a:endParaRPr lang="en-US" dirty="0"/>
          </a:p>
        </p:txBody>
      </p:sp>
      <p:pic>
        <p:nvPicPr>
          <p:cNvPr id="2050" name="Picture 2" descr="Free Cooked Food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1562100"/>
            <a:ext cx="2056372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764</Words>
  <Application>Microsoft Office PowerPoint</Application>
  <PresentationFormat>On-screen Show (16:10)</PresentationFormat>
  <Paragraphs>121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IHM</dc:creator>
  <cp:lastModifiedBy>IHM_HJP</cp:lastModifiedBy>
  <cp:revision>81</cp:revision>
  <dcterms:created xsi:type="dcterms:W3CDTF">2022-07-04T04:47:12Z</dcterms:created>
  <dcterms:modified xsi:type="dcterms:W3CDTF">2022-07-15T06:10:58Z</dcterms:modified>
</cp:coreProperties>
</file>