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9" r:id="rId4"/>
    <p:sldId id="276" r:id="rId5"/>
    <p:sldId id="260" r:id="rId6"/>
    <p:sldId id="261" r:id="rId7"/>
    <p:sldId id="277" r:id="rId8"/>
    <p:sldId id="278" r:id="rId9"/>
    <p:sldId id="279" r:id="rId10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BBD"/>
    <a:srgbClr val="5F4C4C"/>
    <a:srgbClr val="01EDF9"/>
    <a:srgbClr val="01DAE5"/>
    <a:srgbClr val="8F18BE"/>
    <a:srgbClr val="B53AE6"/>
    <a:srgbClr val="01CBD5"/>
    <a:srgbClr val="DCA3F3"/>
    <a:srgbClr val="01ACB6"/>
    <a:srgbClr val="633B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516" y="-78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3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B545F-3625-4D11-BA84-F47508A90445}" type="datetimeFigureOut">
              <a:rPr lang="en-US" smtClean="0"/>
              <a:pPr/>
              <a:t>11-Jul-22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975A8-EE50-4CF8-9C3B-C2E05BE060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90388-BC4D-4DD0-A4A1-178517420D83}" type="datetimeFigureOut">
              <a:rPr lang="en-US" smtClean="0"/>
              <a:pPr/>
              <a:t>11-Jul-22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ED6BE-A480-4533-A23D-FC0AB797B7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8BBD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67400" y="5219700"/>
            <a:ext cx="2895600" cy="304271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Enter Your Signature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Slide -1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962400" y="1028700"/>
            <a:ext cx="4419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+mn-lt"/>
              </a:rPr>
              <a:t>B.Sc.</a:t>
            </a:r>
            <a:r>
              <a:rPr lang="en-US" sz="3200" b="1" baseline="0" dirty="0" smtClean="0">
                <a:solidFill>
                  <a:srgbClr val="C00000"/>
                </a:solidFill>
                <a:latin typeface="+mn-lt"/>
              </a:rPr>
              <a:t> IN </a:t>
            </a:r>
          </a:p>
          <a:p>
            <a:pPr algn="ctr"/>
            <a:r>
              <a:rPr lang="en-US" sz="3200" b="1" baseline="0" dirty="0" smtClean="0">
                <a:solidFill>
                  <a:srgbClr val="C00000"/>
                </a:solidFill>
                <a:latin typeface="+mn-lt"/>
              </a:rPr>
              <a:t>HOTEL &amp; HOSPITALITY</a:t>
            </a:r>
          </a:p>
          <a:p>
            <a:pPr algn="ctr"/>
            <a:r>
              <a:rPr lang="en-US" sz="3200" b="1" baseline="0" dirty="0" smtClean="0">
                <a:solidFill>
                  <a:srgbClr val="C00000"/>
                </a:solidFill>
                <a:latin typeface="+mn-lt"/>
              </a:rPr>
              <a:t> MANAGEMENT</a:t>
            </a:r>
            <a:endParaRPr lang="en-US" sz="2800" b="1" baseline="0" dirty="0" smtClean="0">
              <a:solidFill>
                <a:srgbClr val="C00000"/>
              </a:solidFill>
              <a:latin typeface="+mn-lt"/>
            </a:endParaRPr>
          </a:p>
          <a:p>
            <a:pPr algn="ctr"/>
            <a:r>
              <a:rPr lang="en-US" sz="2800" b="1" baseline="0" dirty="0" smtClean="0">
                <a:solidFill>
                  <a:srgbClr val="633B28"/>
                </a:solidFill>
                <a:latin typeface="+mn-lt"/>
              </a:rPr>
              <a:t>SEMESTER-1</a:t>
            </a:r>
          </a:p>
          <a:p>
            <a:pPr algn="ctr"/>
            <a:r>
              <a:rPr lang="en-US" sz="3600" b="1" baseline="0" dirty="0" smtClean="0">
                <a:solidFill>
                  <a:srgbClr val="633B28"/>
                </a:solidFill>
                <a:latin typeface="+mn-lt"/>
              </a:rPr>
              <a:t>Egg Cookery</a:t>
            </a:r>
            <a:endParaRPr lang="en-US" sz="2800" b="1" baseline="0" dirty="0" smtClean="0">
              <a:solidFill>
                <a:srgbClr val="633B28"/>
              </a:solidFill>
              <a:latin typeface="+mn-lt"/>
            </a:endParaRPr>
          </a:p>
          <a:p>
            <a:pPr algn="ctr"/>
            <a:endParaRPr lang="en-US" sz="2800" b="1" dirty="0">
              <a:solidFill>
                <a:srgbClr val="633B28"/>
              </a:solidFill>
              <a:latin typeface="+mn-lt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2286000" cy="5715000"/>
          </a:xfrm>
          <a:prstGeom prst="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28600" y="0"/>
            <a:ext cx="2286000" cy="5715000"/>
          </a:xfrm>
          <a:prstGeom prst="rect">
            <a:avLst/>
          </a:prstGeom>
          <a:solidFill>
            <a:srgbClr val="01AC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09600" y="0"/>
            <a:ext cx="2286000" cy="5715000"/>
          </a:xfrm>
          <a:prstGeom prst="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143000" y="0"/>
            <a:ext cx="2286000" cy="5715000"/>
          </a:xfrm>
          <a:prstGeom prst="rect">
            <a:avLst/>
          </a:prstGeom>
          <a:solidFill>
            <a:srgbClr val="B53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057400" y="0"/>
            <a:ext cx="1143000" cy="5715000"/>
          </a:xfrm>
          <a:prstGeom prst="rect">
            <a:avLst/>
          </a:prstGeom>
          <a:solidFill>
            <a:srgbClr val="01D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>
            <a:off x="2133600" y="1866900"/>
            <a:ext cx="533400" cy="533400"/>
          </a:xfrm>
          <a:prstGeom prst="round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>
            <a:off x="2514600" y="2705100"/>
            <a:ext cx="533400" cy="533400"/>
          </a:xfrm>
          <a:prstGeom prst="roundRect">
            <a:avLst/>
          </a:prstGeom>
          <a:solidFill>
            <a:srgbClr val="DCA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>
            <a:off x="2133600" y="3771900"/>
            <a:ext cx="533400" cy="533400"/>
          </a:xfrm>
          <a:prstGeom prst="roundRect">
            <a:avLst/>
          </a:prstGeom>
          <a:solidFill>
            <a:srgbClr val="B53A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 userDrawn="1"/>
        </p:nvSpPr>
        <p:spPr>
          <a:xfrm>
            <a:off x="2362200" y="4762500"/>
            <a:ext cx="533400" cy="533400"/>
          </a:xfrm>
          <a:prstGeom prst="round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 userDrawn="1"/>
        </p:nvSpPr>
        <p:spPr>
          <a:xfrm>
            <a:off x="2514600" y="952500"/>
            <a:ext cx="533400" cy="533400"/>
          </a:xfrm>
          <a:prstGeom prst="roundRect">
            <a:avLst/>
          </a:prstGeom>
          <a:solidFill>
            <a:srgbClr val="B53A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 userDrawn="1"/>
        </p:nvSpPr>
        <p:spPr>
          <a:xfrm>
            <a:off x="2133600" y="114300"/>
            <a:ext cx="533400" cy="533400"/>
          </a:xfrm>
          <a:prstGeom prst="roundRect">
            <a:avLst/>
          </a:prstGeom>
          <a:solidFill>
            <a:srgbClr val="DCA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 userDrawn="1"/>
        </p:nvSpPr>
        <p:spPr>
          <a:xfrm>
            <a:off x="6705600" y="39243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+mj-lt"/>
              </a:rPr>
              <a:t>Enter Your Name &amp; Designation Here</a:t>
            </a:r>
            <a:endParaRPr lang="en-US" sz="12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5602" name="Picture 2" descr="Free Man in White Chef Uniform Sitting on Chair Stock Photo"/>
          <p:cNvPicPr>
            <a:picLocks noChangeAspect="1" noChangeArrowheads="1"/>
          </p:cNvPicPr>
          <p:nvPr userDrawn="1"/>
        </p:nvPicPr>
        <p:blipFill>
          <a:blip r:embed="rId2"/>
          <a:srcRect r="16667"/>
          <a:stretch>
            <a:fillRect/>
          </a:stretch>
        </p:blipFill>
        <p:spPr bwMode="auto">
          <a:xfrm>
            <a:off x="-1524000" y="0"/>
            <a:ext cx="3810000" cy="5715000"/>
          </a:xfrm>
          <a:prstGeom prst="ellipse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01E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B.Sc. In H&amp;HA Semester-1  Egg Cookery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8991600" y="0"/>
            <a:ext cx="152400" cy="5715000"/>
            <a:chOff x="8991600" y="0"/>
            <a:chExt cx="152400" cy="5715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8991600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9098281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0" y="0"/>
            <a:ext cx="152400" cy="5715000"/>
            <a:chOff x="8991600" y="0"/>
            <a:chExt cx="152400" cy="5715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8991600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9098281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B.Sc. In H&amp;HA Semester-1  Egg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657600" y="5410729"/>
            <a:ext cx="2133600" cy="304271"/>
          </a:xfrm>
        </p:spPr>
        <p:txBody>
          <a:bodyPr/>
          <a:lstStyle/>
          <a:p>
            <a:r>
              <a:rPr lang="en-US" dirty="0" smtClean="0"/>
              <a:t>B.Sc. In H&amp;HA Semester-1  </a:t>
            </a:r>
            <a:endParaRPr lang="en-US" dirty="0" smtClean="0"/>
          </a:p>
          <a:p>
            <a:r>
              <a:rPr lang="en-US" dirty="0" smtClean="0"/>
              <a:t>Egg </a:t>
            </a:r>
            <a:r>
              <a:rPr lang="en-US" dirty="0" smtClean="0"/>
              <a:t>Cookery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67400" y="5410729"/>
            <a:ext cx="2895600" cy="304271"/>
          </a:xfrm>
        </p:spPr>
        <p:txBody>
          <a:bodyPr/>
          <a:lstStyle/>
          <a:p>
            <a:r>
              <a:rPr lang="en-US" dirty="0" smtClean="0"/>
              <a:t>Enter Your Signature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SCOPE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028700"/>
            <a:ext cx="609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Introduction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Definition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Structure of An Egg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Whole </a:t>
            </a:r>
            <a:r>
              <a:rPr lang="en-US" sz="2800" dirty="0" err="1" smtClean="0"/>
              <a:t>Egg,Egg</a:t>
            </a:r>
            <a:r>
              <a:rPr lang="en-US" sz="2800" dirty="0" smtClean="0"/>
              <a:t> White &amp; Egg Yolk</a:t>
            </a:r>
          </a:p>
          <a:p>
            <a:endParaRPr lang="en-US" sz="2800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190500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INTRODUCTION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1028701"/>
            <a:ext cx="472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600"/>
              </a:spcBef>
              <a:buFont typeface="Wingdings" pitchFamily="2" charset="2"/>
              <a:buChar char="ü"/>
            </a:pPr>
            <a:r>
              <a:rPr lang="en-US" sz="2400" dirty="0" smtClean="0"/>
              <a:t>Eggs are one of the kitchens most important items.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 smtClean="0"/>
              <a:t>From mayonnaise to meringues, soups to sauces, appetizers to desserts they are prominent on any menu.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 smtClean="0"/>
              <a:t>Eggs are useful as main dish as they are protective food .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 smtClean="0"/>
              <a:t>They provide nutrients for energy, growth and repair of our body.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 dirty="0"/>
          </a:p>
        </p:txBody>
      </p:sp>
      <p:pic>
        <p:nvPicPr>
          <p:cNvPr id="10242" name="Picture 2" descr="Free Organic Brown Eggs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952500"/>
            <a:ext cx="2377440" cy="3566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190500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INTRODUCTION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1028701"/>
            <a:ext cx="472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2400" dirty="0" smtClean="0"/>
              <a:t>Although the eggs of many birds fish and even reptiles can be used as food the word at an qualified applies exclusively to hens egg .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 smtClean="0"/>
              <a:t>All other types of egg offered for sale must be labeled appropriately –quail’s egg, duck’s egg etc.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 smtClean="0"/>
              <a:t>There are also exotic varieties such as crocodile or ostrich eggs. </a:t>
            </a:r>
          </a:p>
          <a:p>
            <a:pPr algn="just">
              <a:buFont typeface="Wingdings" pitchFamily="2" charset="2"/>
              <a:buChar char="ü"/>
            </a:pPr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 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 dirty="0"/>
          </a:p>
        </p:txBody>
      </p:sp>
      <p:pic>
        <p:nvPicPr>
          <p:cNvPr id="10242" name="Picture 2" descr="Free Organic Brown Eggs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952500"/>
            <a:ext cx="2377440" cy="3566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Enter Your Signature Here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632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DEFINITION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028700"/>
            <a:ext cx="426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dirty="0" smtClean="0"/>
          </a:p>
          <a:p>
            <a:pPr algn="just">
              <a:buFont typeface="Wingdings" pitchFamily="2" charset="2"/>
              <a:buChar char="ü"/>
            </a:pPr>
            <a:r>
              <a:rPr lang="en-US" sz="2800" i="1" dirty="0" smtClean="0"/>
              <a:t>The round or oval reproductive body laid by the female of many animals containing the developing embryo and its food reserves ,protected by a shell or skin.</a:t>
            </a:r>
            <a:endParaRPr lang="en-US" sz="2800" dirty="0" smtClean="0"/>
          </a:p>
          <a:p>
            <a:pPr algn="just">
              <a:buFont typeface="Courier New" pitchFamily="49" charset="0"/>
              <a:buChar char="o"/>
            </a:pPr>
            <a:endParaRPr lang="en-US" sz="28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 dirty="0"/>
          </a:p>
        </p:txBody>
      </p:sp>
      <p:pic>
        <p:nvPicPr>
          <p:cNvPr id="9219" name="Picture 3" descr="Free photos of Ostrich e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866900"/>
            <a:ext cx="2136139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WHOLE EGG,EGG WHITE &amp; EGG YOLK</a:t>
            </a:r>
            <a:endParaRPr lang="en-US" sz="3600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 dirty="0"/>
          </a:p>
        </p:txBody>
      </p:sp>
      <p:pic>
        <p:nvPicPr>
          <p:cNvPr id="8194" name="Picture 2" descr="Egg, Eggshell, Broken, Yolk, She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1333500"/>
            <a:ext cx="2819399" cy="3094463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914400" y="1104900"/>
            <a:ext cx="4876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000" dirty="0" smtClean="0"/>
              <a:t>  Weight-approx 60gm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  Egg Shell is 12% of total weight of egg.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  Egg shell is made of calcareous porous    </a:t>
            </a:r>
          </a:p>
          <a:p>
            <a:r>
              <a:rPr lang="en-US" sz="2000" dirty="0" smtClean="0"/>
              <a:t>      substance which is pervious to air, water </a:t>
            </a:r>
          </a:p>
          <a:p>
            <a:r>
              <a:rPr lang="en-US" sz="2000" dirty="0" smtClean="0"/>
              <a:t>      and smells. 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   Egg shell is lined with the delicate    </a:t>
            </a:r>
          </a:p>
          <a:p>
            <a:r>
              <a:rPr lang="en-US" sz="2000" dirty="0" smtClean="0"/>
              <a:t>       pellucid membrane which separates itself  </a:t>
            </a:r>
          </a:p>
          <a:p>
            <a:r>
              <a:rPr lang="en-US" sz="2000" dirty="0" smtClean="0"/>
              <a:t>       from the shell at the larger end of the </a:t>
            </a:r>
          </a:p>
          <a:p>
            <a:r>
              <a:rPr lang="en-US" sz="2000" dirty="0" smtClean="0"/>
              <a:t>       egg to form the air chamber. The size of </a:t>
            </a:r>
          </a:p>
          <a:p>
            <a:r>
              <a:rPr lang="en-US" sz="2000" dirty="0" smtClean="0"/>
              <a:t>       this chamber is an inverse proportion to       </a:t>
            </a:r>
          </a:p>
          <a:p>
            <a:r>
              <a:rPr lang="en-US" sz="2000" dirty="0" smtClean="0"/>
              <a:t>       the freshness of the egg- the fresher the </a:t>
            </a:r>
          </a:p>
          <a:p>
            <a:r>
              <a:rPr lang="en-US" sz="2000" dirty="0" smtClean="0"/>
              <a:t>       egg , smaller the chamber. 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5867400" y="4533900"/>
            <a:ext cx="2819400" cy="40011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spc="600" dirty="0" smtClean="0">
                <a:solidFill>
                  <a:schemeClr val="bg1"/>
                </a:solidFill>
              </a:rPr>
              <a:t>WHOLE EGG</a:t>
            </a:r>
            <a:endParaRPr lang="en-US" sz="2000" b="1" spc="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STRUCTURE OF AN EGG</a:t>
            </a:r>
            <a:endParaRPr lang="en-US" sz="3600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 dirty="0"/>
          </a:p>
        </p:txBody>
      </p:sp>
      <p:pic>
        <p:nvPicPr>
          <p:cNvPr id="8196" name="Picture 4" descr="Free photos of Cre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562100"/>
            <a:ext cx="2531706" cy="28194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838200" y="1104900"/>
            <a:ext cx="51816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000" dirty="0" smtClean="0"/>
              <a:t>The </a:t>
            </a:r>
            <a:r>
              <a:rPr lang="en-US" sz="2000" i="1" dirty="0" smtClean="0"/>
              <a:t>albumin</a:t>
            </a:r>
            <a:r>
              <a:rPr lang="en-US" sz="2000" dirty="0" smtClean="0"/>
              <a:t> or the white of the egg is thick viscous, transparent liquid containing half the protein content of the egg. </a:t>
            </a:r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It also has a high percentage of water and some mineral substances. </a:t>
            </a:r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Albumin is soluble in cold water.</a:t>
            </a:r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It coagulates at 70 degree centigrade or 158 Fahrenheit and remains from then on insoluble. </a:t>
            </a:r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It forms about 55% of the total weight of egg .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6248400" y="4533900"/>
            <a:ext cx="2514600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spc="600" dirty="0" smtClean="0">
                <a:solidFill>
                  <a:schemeClr val="bg1"/>
                </a:solidFill>
              </a:rPr>
              <a:t> EGG WHITE</a:t>
            </a:r>
            <a:endParaRPr lang="en-US" sz="2000" b="1" spc="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62000" y="1905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WHOLE EGG,EGG WHITE AND EGG YOLK</a:t>
            </a:r>
            <a:endParaRPr lang="en-US" sz="3600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 dirty="0"/>
          </a:p>
        </p:txBody>
      </p:sp>
      <p:pic>
        <p:nvPicPr>
          <p:cNvPr id="8198" name="Picture 6" descr="Free photos of Egg yol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8942" y="1409700"/>
            <a:ext cx="2344057" cy="25908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762000" y="952500"/>
            <a:ext cx="5638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000" dirty="0" smtClean="0"/>
              <a:t>Yolk of the egg is 30% of the total weight.</a:t>
            </a:r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It  is an </a:t>
            </a:r>
            <a:r>
              <a:rPr lang="en-US" sz="2000" dirty="0" err="1" smtClean="0"/>
              <a:t>obaque</a:t>
            </a:r>
            <a:r>
              <a:rPr lang="en-US" sz="2000" dirty="0" smtClean="0"/>
              <a:t> substance which coagulates on heating  </a:t>
            </a:r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The Yolk is composed of albumin, fat containing vitamins, </a:t>
            </a:r>
            <a:r>
              <a:rPr lang="en-US" sz="2000" dirty="0" err="1" smtClean="0"/>
              <a:t>lecithins</a:t>
            </a:r>
            <a:r>
              <a:rPr lang="en-US" sz="2000" dirty="0" smtClean="0"/>
              <a:t>, </a:t>
            </a:r>
            <a:r>
              <a:rPr lang="en-US" sz="2000" dirty="0" err="1" smtClean="0"/>
              <a:t>nucliens</a:t>
            </a:r>
            <a:r>
              <a:rPr lang="en-US" sz="2000" dirty="0" smtClean="0"/>
              <a:t>, </a:t>
            </a:r>
            <a:r>
              <a:rPr lang="en-US" sz="2000" dirty="0" err="1" smtClean="0"/>
              <a:t>chlorestins</a:t>
            </a:r>
            <a:r>
              <a:rPr lang="en-US" sz="2000" dirty="0" smtClean="0"/>
              <a:t> and mineral substances including a  ferruginous pigment called </a:t>
            </a:r>
            <a:r>
              <a:rPr lang="en-US" sz="2000" dirty="0" err="1" smtClean="0"/>
              <a:t>haematogen</a:t>
            </a:r>
            <a:r>
              <a:rPr lang="en-US" sz="2000" dirty="0" smtClean="0"/>
              <a:t>., which gives it its </a:t>
            </a:r>
            <a:r>
              <a:rPr lang="en-US" sz="2000" dirty="0" err="1" smtClean="0"/>
              <a:t>colour</a:t>
            </a:r>
            <a:r>
              <a:rPr lang="en-US" sz="2000" dirty="0" smtClean="0"/>
              <a:t>. </a:t>
            </a:r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It contains germs( visible in fertilized egg -this does not mean the egg is inedible),the remaining protein </a:t>
            </a:r>
          </a:p>
          <a:p>
            <a:r>
              <a:rPr lang="en-US" sz="2000" dirty="0" smtClean="0"/>
              <a:t>and all the fats especially lecithin , together with iron ,</a:t>
            </a:r>
            <a:r>
              <a:rPr lang="en-US" sz="2000" dirty="0" err="1" smtClean="0"/>
              <a:t>sulphur</a:t>
            </a:r>
            <a:r>
              <a:rPr lang="en-US" sz="2000" dirty="0" smtClean="0"/>
              <a:t> and vitamins ABDE.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4076700"/>
            <a:ext cx="24384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spc="600" dirty="0" smtClean="0"/>
              <a:t> EGG YOLK</a:t>
            </a:r>
            <a:endParaRPr lang="en-US" sz="2000" b="1" spc="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STRUCTURE OF AN EGG</a:t>
            </a:r>
            <a:endParaRPr lang="en-US" sz="3600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Egg Cookery </a:t>
            </a:r>
            <a:endParaRPr lang="en-US" dirty="0"/>
          </a:p>
        </p:txBody>
      </p:sp>
      <p:pic>
        <p:nvPicPr>
          <p:cNvPr id="27650" name="Picture 2" descr="https://ihmnotes.net/wp-content/uploads/2020/12/Cross-sectional-diagram-of-avian-egg-web-300x2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333500"/>
            <a:ext cx="5105400" cy="34206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554</Words>
  <Application>Microsoft Office PowerPoint</Application>
  <PresentationFormat>On-screen Show (16:10)</PresentationFormat>
  <Paragraphs>84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IHM</dc:creator>
  <cp:lastModifiedBy>IHM</cp:lastModifiedBy>
  <cp:revision>74</cp:revision>
  <dcterms:created xsi:type="dcterms:W3CDTF">2022-07-04T04:47:12Z</dcterms:created>
  <dcterms:modified xsi:type="dcterms:W3CDTF">2022-07-11T11:15:27Z</dcterms:modified>
</cp:coreProperties>
</file>